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732">
          <p15:clr>
            <a:srgbClr val="A4A3A4"/>
          </p15:clr>
        </p15:guide>
        <p15:guide id="3" orient="horz" pos="2744">
          <p15:clr>
            <a:srgbClr val="A4A3A4"/>
          </p15:clr>
        </p15:guide>
        <p15:guide id="4" orient="horz" pos="1226">
          <p15:clr>
            <a:srgbClr val="A4A3A4"/>
          </p15:clr>
        </p15:guide>
        <p15:guide id="5" orient="horz" pos="2595">
          <p15:clr>
            <a:srgbClr val="A4A3A4"/>
          </p15:clr>
        </p15:guide>
        <p15:guide id="6" pos="3472">
          <p15:clr>
            <a:srgbClr val="A4A3A4"/>
          </p15:clr>
        </p15:guide>
        <p15:guide id="7" pos="562">
          <p15:clr>
            <a:srgbClr val="A4A3A4"/>
          </p15:clr>
        </p15:guide>
        <p15:guide id="8" pos="804">
          <p15:clr>
            <a:srgbClr val="A4A3A4"/>
          </p15:clr>
        </p15:guide>
        <p15:guide id="9" pos="3299">
          <p15:clr>
            <a:srgbClr val="A4A3A4"/>
          </p15:clr>
        </p15:guide>
        <p15:guide id="10" pos="5568">
          <p15:clr>
            <a:srgbClr val="A4A3A4"/>
          </p15:clr>
        </p15:guide>
        <p15:guide id="11" pos="56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Tattersall" initials="TT" lastIdx="8" clrIdx="0">
    <p:extLst/>
  </p:cmAuthor>
  <p:cmAuthor id="2" name="pdmr a" initials="" lastIdx="0" clrIdx="1"/>
  <p:cmAuthor id="3" name="Alissa McWhinnie" initials="AM" lastIdx="4" clrIdx="2">
    <p:extLst/>
  </p:cmAuthor>
  <p:cmAuthor id="4" name="pdmrimac" initials="" lastIdx="0" clrIdx="3"/>
  <p:cmAuthor id="5" name="admin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A"/>
    <a:srgbClr val="39CCF5"/>
    <a:srgbClr val="0059A6"/>
    <a:srgbClr val="F64026"/>
    <a:srgbClr val="7F4E9B"/>
    <a:srgbClr val="EA451B"/>
    <a:srgbClr val="C54529"/>
    <a:srgbClr val="43398E"/>
    <a:srgbClr val="1293B0"/>
    <a:srgbClr val="3C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9" autoAdjust="0"/>
    <p:restoredTop sz="95274" autoAdjust="0"/>
  </p:normalViewPr>
  <p:slideViewPr>
    <p:cSldViewPr snapToGrid="0" snapToObjects="1">
      <p:cViewPr varScale="1">
        <p:scale>
          <a:sx n="99" d="100"/>
          <a:sy n="99" d="100"/>
        </p:scale>
        <p:origin x="1806" y="90"/>
      </p:cViewPr>
      <p:guideLst>
        <p:guide orient="horz" pos="2382"/>
        <p:guide pos="6732"/>
        <p:guide orient="horz" pos="2744"/>
        <p:guide orient="horz" pos="1226"/>
        <p:guide orient="horz" pos="2595"/>
        <p:guide pos="3472"/>
        <p:guide pos="562"/>
        <p:guide pos="804"/>
        <p:guide pos="3299"/>
        <p:guide pos="5568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7E11-1123-407E-8F33-850CA15C1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0F5E-A583-487D-B13D-5BF700A87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CB0B-5E4C-49A1-9389-B23450605EAF}" type="datetimeFigureOut">
              <a:rPr lang="en-IE" smtClean="0"/>
              <a:t>22/05/2018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EF085-A97F-4E1D-BBB0-0423BCDD3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D80F-FFF6-48A7-9B0A-A4D46636B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1FBF-A60D-466C-9212-27D5212AB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17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279B-A6D5-9441-9325-426BAC5807C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0FB34-55DA-0043-B068-3BD8F2B2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Created the </a:t>
            </a:r>
            <a:r>
              <a:rPr lang="en-IE" dirty="0" err="1"/>
              <a:t>wordle</a:t>
            </a:r>
            <a:r>
              <a:rPr lang="en-IE"/>
              <a:t> myself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LENS LOGO.png">
            <a:extLst>
              <a:ext uri="{FF2B5EF4-FFF2-40B4-BE49-F238E27FC236}">
                <a16:creationId xmlns:a16="http://schemas.microsoft.com/office/drawing/2014/main" id="{F019424A-92A7-43B8-B3C3-7D26C24B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B3B22E5-F60F-4C71-A576-2BD9C8C99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6550" y="6774218"/>
            <a:ext cx="1838724" cy="6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88638" cy="6608887"/>
          </a:xfrm>
          <a:prstGeom prst="rect">
            <a:avLst/>
          </a:prstGeom>
          <a:blipFill dpi="0" rotWithShape="0">
            <a:blip r:embed="rId4">
              <a:alphaModFix amt="75000"/>
            </a:blip>
            <a:srcRect/>
            <a:stretch>
              <a:fillRect/>
            </a:stretch>
          </a:blip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5019211" cy="506484"/>
          </a:xfrm>
          <a:prstGeom prst="rect">
            <a:avLst/>
          </a:prstGeom>
          <a:solidFill>
            <a:srgbClr val="0059A6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320000" cy="507228"/>
          </a:xfrm>
          <a:prstGeom prst="rect">
            <a:avLst/>
          </a:prstGeom>
          <a:solidFill>
            <a:srgbClr val="0087CA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3960000" cy="504000"/>
          </a:xfrm>
          <a:prstGeom prst="rect">
            <a:avLst/>
          </a:prstGeom>
          <a:solidFill>
            <a:srgbClr val="39CCF5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7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87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7105959"/>
            <a:ext cx="1028121" cy="3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39CCF5"/>
          </a:solidFill>
        </p:grpSpPr>
        <p:sp>
          <p:nvSpPr>
            <p:cNvPr id="10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87CA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59A6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87CA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2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59A6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59A6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59A6"/>
              </a:buClr>
              <a:defRPr sz="1400"/>
            </a:lvl3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7105959"/>
            <a:ext cx="1028121" cy="3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87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87CA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59A6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87CA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39CCF5"/>
          </a:solidFill>
        </p:grpSpPr>
        <p:sp>
          <p:nvSpPr>
            <p:cNvPr id="24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3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5854701" y="5588000"/>
            <a:ext cx="4279900" cy="1003300"/>
          </a:xfrm>
          <a:prstGeom prst="rect">
            <a:avLst/>
          </a:prstGeom>
        </p:spPr>
        <p:txBody>
          <a:bodyPr vert="horz"/>
          <a:lstStyle>
            <a:lvl1pPr marL="0" marR="0" indent="0" algn="ctr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340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41402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7105959"/>
            <a:ext cx="1028121" cy="3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87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87CA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59A6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87CA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39CCF5"/>
          </a:solidFill>
        </p:grpSpPr>
        <p:sp>
          <p:nvSpPr>
            <p:cNvPr id="31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772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467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7105959"/>
            <a:ext cx="1028121" cy="3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87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87CA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59A6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87CA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39CCF5"/>
          </a:solidFill>
        </p:grpSpPr>
        <p:sp>
          <p:nvSpPr>
            <p:cNvPr id="29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495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0"/>
          </p:nvPr>
        </p:nvSpPr>
        <p:spPr>
          <a:xfrm>
            <a:off x="1112638" y="2524101"/>
            <a:ext cx="8463162" cy="4064746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7105959"/>
            <a:ext cx="1028121" cy="3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87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0087CA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59A6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87CA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39CCF5"/>
          </a:solidFill>
        </p:grpSpPr>
        <p:sp>
          <p:nvSpPr>
            <p:cNvPr id="28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805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88638" cy="6608887"/>
          </a:xfrm>
          <a:prstGeom prst="rect">
            <a:avLst/>
          </a:pr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endParaRPr lang="en-US" noProof="0" dirty="0">
              <a:noFill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Strand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Recipes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Scrambled eggs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8" y="1491759"/>
            <a:ext cx="5370261" cy="39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9C6C8-BD61-4A07-A692-7EB6BEB6C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48D2-D9E5-49E0-B840-1F31AFECA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971551"/>
            <a:ext cx="10688940" cy="738715"/>
          </a:xfrm>
        </p:spPr>
        <p:txBody>
          <a:bodyPr/>
          <a:lstStyle/>
          <a:p>
            <a:pPr algn="ctr"/>
            <a:r>
              <a:rPr lang="en-IE" sz="1800" b="1" dirty="0">
                <a:solidFill>
                  <a:prstClr val="black"/>
                </a:solidFill>
                <a:latin typeface="Corbel"/>
              </a:rPr>
              <a:t>Take off jewellery, tie back hair, put on apron and wash your hands.</a:t>
            </a:r>
            <a:br>
              <a:rPr lang="en-IE" sz="1800" b="1" dirty="0">
                <a:solidFill>
                  <a:prstClr val="black"/>
                </a:solidFill>
                <a:latin typeface="Corbel"/>
              </a:rPr>
            </a:br>
            <a:r>
              <a:rPr lang="en-IE" sz="1800" b="1" dirty="0">
                <a:solidFill>
                  <a:prstClr val="black"/>
                </a:solidFill>
                <a:latin typeface="Corbel"/>
              </a:rPr>
              <a:t>Gather equipment and ingredients. </a:t>
            </a:r>
            <a:br>
              <a:rPr lang="en-IE" sz="1800" b="1" dirty="0">
                <a:solidFill>
                  <a:prstClr val="black"/>
                </a:solidFill>
                <a:latin typeface="Corbel"/>
              </a:rPr>
            </a:br>
            <a:r>
              <a:rPr lang="en-IE" sz="1800" b="1" dirty="0">
                <a:solidFill>
                  <a:prstClr val="black"/>
                </a:solidFill>
                <a:latin typeface="Corbel"/>
              </a:rPr>
              <a:t>Set up table.</a:t>
            </a:r>
            <a:endParaRPr lang="en-IE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A2722-255E-403D-92D6-7A29548F4AB3}"/>
              </a:ext>
            </a:extLst>
          </p:cNvPr>
          <p:cNvSpPr/>
          <p:nvPr/>
        </p:nvSpPr>
        <p:spPr>
          <a:xfrm>
            <a:off x="563563" y="1859045"/>
            <a:ext cx="45400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59A6"/>
                </a:solidFill>
                <a:latin typeface="Calibri" panose="020F0502020204030204"/>
                <a:ea typeface="+mn-ea"/>
              </a:rPr>
              <a:t>Ingredients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2 eggs 	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salt and pepper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2 tbsp milk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½ tsp butter	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Sliced bread and butter, to serve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fresh parsley, to garnish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5972B-933A-4B4F-AE0E-1BD1A16087BD}"/>
              </a:ext>
            </a:extLst>
          </p:cNvPr>
          <p:cNvSpPr/>
          <p:nvPr/>
        </p:nvSpPr>
        <p:spPr>
          <a:xfrm>
            <a:off x="5593484" y="1859045"/>
            <a:ext cx="47762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rgbClr val="0059A6"/>
                </a:solidFill>
              </a:rPr>
              <a:t>Equipment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/>
              <a:t>bowls</a:t>
            </a:r>
            <a:r>
              <a:rPr lang="en-IE" sz="1800" dirty="0"/>
              <a:t>/plates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2 big plates – 1 for clean equipment and 1 for dirty equipment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tablespoon 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teaspoon 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knife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whisk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large saucepan 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wooden spoon 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small plate </a:t>
            </a:r>
          </a:p>
          <a:p>
            <a:pPr marL="285750" indent="-285750">
              <a:buClr>
                <a:srgbClr val="0059A6"/>
              </a:buClr>
              <a:buFont typeface="Arial" panose="020B0604020202020204" pitchFamily="34" charset="0"/>
              <a:buChar char="•"/>
            </a:pPr>
            <a:r>
              <a:rPr lang="en-IE" sz="1800" dirty="0"/>
              <a:t>1 pot stand </a:t>
            </a:r>
          </a:p>
        </p:txBody>
      </p:sp>
    </p:spTree>
    <p:extLst>
      <p:ext uri="{BB962C8B-B14F-4D97-AF65-F5344CB8AC3E}">
        <p14:creationId xmlns:p14="http://schemas.microsoft.com/office/powerpoint/2010/main" val="110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6D29F3-AD45-47F6-A463-ACE4CACF9DEE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079785582"/>
              </p:ext>
            </p:extLst>
          </p:nvPr>
        </p:nvGraphicFramePr>
        <p:xfrm>
          <a:off x="584200" y="811770"/>
          <a:ext cx="9093200" cy="443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1495362714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4089028002"/>
                    </a:ext>
                  </a:extLst>
                </a:gridCol>
              </a:tblGrid>
              <a:tr h="392877">
                <a:tc>
                  <a:txBody>
                    <a:bodyPr/>
                    <a:lstStyle/>
                    <a:p>
                      <a:r>
                        <a:rPr lang="en-IE" dirty="0"/>
                        <a:t>Student 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Student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79784"/>
                  </a:ext>
                </a:extLst>
              </a:tr>
              <a:tr h="2940286">
                <a:tc>
                  <a:txBody>
                    <a:bodyPr/>
                    <a:lstStyle/>
                    <a:p>
                      <a:pPr marL="285750" marR="0" lvl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9A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Crack the eggs into bowl.</a:t>
                      </a:r>
                    </a:p>
                    <a:p>
                      <a:pPr marL="285750" marR="0" lvl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9A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 the eggs and add some seasoning. </a:t>
                      </a:r>
                    </a:p>
                    <a:p>
                      <a:pPr marL="285750" marR="0" lvl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9A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Toast the bread.</a:t>
                      </a:r>
                    </a:p>
                    <a:p>
                      <a:pPr marL="285750" marR="0" lvl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9A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 the bread.</a:t>
                      </a: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 scrambled eggs: 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Pile the eggs onto the toast. </a:t>
                      </a:r>
                    </a:p>
                    <a:p>
                      <a:pPr marL="285750" indent="-285750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Garnish with parsley and serve immediately.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4163" indent="-284163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Melt the butter in a saucepan over a moderate heat. </a:t>
                      </a:r>
                    </a:p>
                    <a:p>
                      <a:pPr marL="284163" indent="-284163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in the milk.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4163" indent="-284163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the beaten eggs, stirring gently until they are thick, creamy and cooked through.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201"/>
                  </a:ext>
                </a:extLst>
              </a:tr>
              <a:tr h="1079029">
                <a:tc>
                  <a:txBody>
                    <a:bodyPr/>
                    <a:lstStyle/>
                    <a:p>
                      <a:r>
                        <a:rPr lang="en-GB" sz="1800" b="1" dirty="0"/>
                        <a:t>Together:</a:t>
                      </a:r>
                    </a:p>
                    <a:p>
                      <a:pPr marL="285750" indent="-285750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Complete wash up. </a:t>
                      </a:r>
                    </a:p>
                    <a:p>
                      <a:pPr marL="285750" indent="-285750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Tidy unit including sweeping the floor.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9400" indent="-279400">
                        <a:buClr>
                          <a:srgbClr val="0059A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Complete your evaluation.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2184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9543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/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/>
          <a:srcRect r="1" b="1015"/>
          <a:stretch/>
        </p:blipFill>
        <p:spPr>
          <a:xfrm>
            <a:off x="4600800" y="1116000"/>
            <a:ext cx="5860800" cy="4017732"/>
          </a:xfr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93CDEF-20C9-4C71-99BA-7C453D9A2FA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8843" y="1540980"/>
            <a:ext cx="6121400" cy="4440767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Colour?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Flavour?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Texture?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Presentation?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Cooked well? 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Does the dish meet </a:t>
            </a:r>
            <a:br>
              <a:rPr lang="en-GB" sz="2800" dirty="0"/>
            </a:br>
            <a:r>
              <a:rPr lang="en-GB" sz="2800" dirty="0"/>
              <a:t>the brief? </a:t>
            </a:r>
          </a:p>
          <a:p>
            <a:pPr marL="514350" indent="-514350">
              <a:lnSpc>
                <a:spcPct val="100000"/>
              </a:lnSpc>
              <a:buClr>
                <a:srgbClr val="0059A6"/>
              </a:buClr>
              <a:buFont typeface="+mj-lt"/>
              <a:buAutoNum type="arabicPeriod"/>
            </a:pPr>
            <a:r>
              <a:rPr lang="en-GB" sz="2800" dirty="0"/>
              <a:t>Any changes for the future?</a:t>
            </a:r>
            <a:endParaRPr lang="en-IE" sz="2800" dirty="0"/>
          </a:p>
          <a:p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A85803-2418-4023-BD7B-E5497A2C9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38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9E417CD-92E4-443C-BF1B-3324F1A0B61C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7866023"/>
              </p:ext>
            </p:extLst>
          </p:nvPr>
        </p:nvGraphicFramePr>
        <p:xfrm>
          <a:off x="889000" y="1871134"/>
          <a:ext cx="8686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901">
                  <a:extLst>
                    <a:ext uri="{9D8B030D-6E8A-4147-A177-3AD203B41FA5}">
                      <a16:colId xmlns:a16="http://schemas.microsoft.com/office/drawing/2014/main" val="1031263263"/>
                    </a:ext>
                  </a:extLst>
                </a:gridCol>
                <a:gridCol w="1294899">
                  <a:extLst>
                    <a:ext uri="{9D8B030D-6E8A-4147-A177-3AD203B41FA5}">
                      <a16:colId xmlns:a16="http://schemas.microsoft.com/office/drawing/2014/main" val="2126053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IE" sz="2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Suitable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12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 family meals to reflect the current healthy eating guidelines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ym typeface="Wingdings" panose="05000000000000000000" pitchFamily="2" charset="2"/>
                        </a:rPr>
                        <a:t>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79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special dietary consideration or a diet-related disease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ym typeface="Wingdings" panose="05000000000000000000" pitchFamily="2" charset="2"/>
                        </a:rPr>
                        <a:t>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87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particular stage of the lifecycle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ym typeface="Wingdings" panose="05000000000000000000" pitchFamily="2" charset="2"/>
                        </a:rPr>
                        <a:t>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17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healthy homemade alternative to a commercial/takeaway meal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ym typeface="Wingdings" panose="05000000000000000000" pitchFamily="2" charset="2"/>
                        </a:rPr>
                        <a:t>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56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Resourceful cookery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ym typeface="Wingdings" panose="05000000000000000000" pitchFamily="2" charset="2"/>
                        </a:rPr>
                        <a:t>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food enterprise or farmer’s market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4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Ethnic cookery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620256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B79FD0-2B5C-444F-BC2F-DB94280B9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sz="2000" dirty="0"/>
              <a:t>Link to Classroom-based assessment 2 (CBA 2)</a:t>
            </a:r>
          </a:p>
        </p:txBody>
      </p:sp>
    </p:spTree>
    <p:extLst>
      <p:ext uri="{BB962C8B-B14F-4D97-AF65-F5344CB8AC3E}">
        <p14:creationId xmlns:p14="http://schemas.microsoft.com/office/powerpoint/2010/main" val="40621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ric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PP.pot</Template>
  <TotalTime>1019</TotalTime>
  <Words>240</Words>
  <Application>Microsoft Office PowerPoint</Application>
  <PresentationFormat>Custom</PresentationFormat>
  <Paragraphs>68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Corbel</vt:lpstr>
      <vt:lpstr>Courier New</vt:lpstr>
      <vt:lpstr>Rockwell</vt:lpstr>
      <vt:lpstr>Wingdings</vt:lpstr>
      <vt:lpstr>Generic PP</vt:lpstr>
      <vt:lpstr>Strand 1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Tess Tattersall</cp:lastModifiedBy>
  <cp:revision>104</cp:revision>
  <cp:lastPrinted>2017-08-18T06:57:07Z</cp:lastPrinted>
  <dcterms:created xsi:type="dcterms:W3CDTF">2015-10-12T11:22:00Z</dcterms:created>
  <dcterms:modified xsi:type="dcterms:W3CDTF">2018-05-22T11:55:00Z</dcterms:modified>
</cp:coreProperties>
</file>