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69" r:id="rId2"/>
    <p:sldId id="289" r:id="rId3"/>
    <p:sldId id="291" r:id="rId4"/>
    <p:sldId id="298" r:id="rId5"/>
    <p:sldId id="300" r:id="rId6"/>
    <p:sldId id="302" r:id="rId7"/>
    <p:sldId id="301" r:id="rId8"/>
    <p:sldId id="303" r:id="rId9"/>
    <p:sldId id="304" r:id="rId10"/>
    <p:sldId id="308" r:id="rId11"/>
    <p:sldId id="305" r:id="rId12"/>
    <p:sldId id="307" r:id="rId13"/>
    <p:sldId id="306" r:id="rId14"/>
    <p:sldId id="29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050A"/>
    <a:srgbClr val="1A437F"/>
    <a:srgbClr val="000000"/>
    <a:srgbClr val="60358A"/>
    <a:srgbClr val="004C87"/>
    <a:srgbClr val="F28B32"/>
    <a:srgbClr val="22BAD6"/>
    <a:srgbClr val="88BF55"/>
    <a:srgbClr val="EB5297"/>
    <a:srgbClr val="9F12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EF8286-D3DE-49D2-AABC-86AE90D2717B}" v="43" dt="2024-02-28T14:39:00.269"/>
  </p1510:revLst>
</p1510:revInfo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150"/>
    <p:restoredTop sz="96327"/>
  </p:normalViewPr>
  <p:slideViewPr>
    <p:cSldViewPr snapToGrid="0" snapToObjects="1">
      <p:cViewPr varScale="1">
        <p:scale>
          <a:sx n="114" d="100"/>
          <a:sy n="114" d="100"/>
        </p:scale>
        <p:origin x="1038" y="1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9" d="100"/>
          <a:sy n="99" d="100"/>
        </p:scale>
        <p:origin x="306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iaran Deane" userId="74006de6-6fd8-48a6-bbc8-0cc9330118f9" providerId="ADAL" clId="{FD10487F-BC17-4979-BB21-9A9322712C1A}"/>
    <pc:docChg chg="modSld">
      <pc:chgData name="Ciaran Deane" userId="74006de6-6fd8-48a6-bbc8-0cc9330118f9" providerId="ADAL" clId="{FD10487F-BC17-4979-BB21-9A9322712C1A}" dt="2024-02-28T16:26:36.017" v="19" actId="20577"/>
      <pc:docMkLst>
        <pc:docMk/>
      </pc:docMkLst>
      <pc:sldChg chg="modSp mod">
        <pc:chgData name="Ciaran Deane" userId="74006de6-6fd8-48a6-bbc8-0cc9330118f9" providerId="ADAL" clId="{FD10487F-BC17-4979-BB21-9A9322712C1A}" dt="2024-02-28T16:24:29.647" v="8" actId="20577"/>
        <pc:sldMkLst>
          <pc:docMk/>
          <pc:sldMk cId="3221467736" sldId="298"/>
        </pc:sldMkLst>
        <pc:spChg chg="mod">
          <ac:chgData name="Ciaran Deane" userId="74006de6-6fd8-48a6-bbc8-0cc9330118f9" providerId="ADAL" clId="{FD10487F-BC17-4979-BB21-9A9322712C1A}" dt="2024-02-28T16:24:29.647" v="8" actId="20577"/>
          <ac:spMkLst>
            <pc:docMk/>
            <pc:sldMk cId="3221467736" sldId="298"/>
            <ac:spMk id="6" creationId="{74EEE7A8-ABC4-9447-6567-E981777EE10F}"/>
          </ac:spMkLst>
        </pc:spChg>
      </pc:sldChg>
      <pc:sldChg chg="modSp mod">
        <pc:chgData name="Ciaran Deane" userId="74006de6-6fd8-48a6-bbc8-0cc9330118f9" providerId="ADAL" clId="{FD10487F-BC17-4979-BB21-9A9322712C1A}" dt="2024-02-28T16:25:57.295" v="9" actId="1076"/>
        <pc:sldMkLst>
          <pc:docMk/>
          <pc:sldMk cId="1262420515" sldId="299"/>
        </pc:sldMkLst>
        <pc:spChg chg="mod">
          <ac:chgData name="Ciaran Deane" userId="74006de6-6fd8-48a6-bbc8-0cc9330118f9" providerId="ADAL" clId="{FD10487F-BC17-4979-BB21-9A9322712C1A}" dt="2024-02-28T16:25:57.295" v="9" actId="1076"/>
          <ac:spMkLst>
            <pc:docMk/>
            <pc:sldMk cId="1262420515" sldId="299"/>
            <ac:spMk id="5" creationId="{13F973F4-7664-1B9F-8534-D1D13E020F5D}"/>
          </ac:spMkLst>
        </pc:spChg>
      </pc:sldChg>
      <pc:sldChg chg="modSp mod">
        <pc:chgData name="Ciaran Deane" userId="74006de6-6fd8-48a6-bbc8-0cc9330118f9" providerId="ADAL" clId="{FD10487F-BC17-4979-BB21-9A9322712C1A}" dt="2024-02-28T16:26:36.017" v="19" actId="20577"/>
        <pc:sldMkLst>
          <pc:docMk/>
          <pc:sldMk cId="2413483367" sldId="306"/>
        </pc:sldMkLst>
        <pc:spChg chg="mod">
          <ac:chgData name="Ciaran Deane" userId="74006de6-6fd8-48a6-bbc8-0cc9330118f9" providerId="ADAL" clId="{FD10487F-BC17-4979-BB21-9A9322712C1A}" dt="2024-02-28T16:26:36.017" v="19" actId="20577"/>
          <ac:spMkLst>
            <pc:docMk/>
            <pc:sldMk cId="2413483367" sldId="306"/>
            <ac:spMk id="15" creationId="{701BC313-7AC6-3747-F84A-AD205D2AFBB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0BBB5A-1A68-024C-B8DF-62243DF77E89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38F176-347D-8C4B-9535-ABB6EF855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522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21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7" Type="http://schemas.openxmlformats.org/officeDocument/2006/relationships/image" Target="../media/image26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13" Type="http://schemas.openxmlformats.org/officeDocument/2006/relationships/image" Target="../media/image37.emf"/><Relationship Id="rId3" Type="http://schemas.openxmlformats.org/officeDocument/2006/relationships/image" Target="../media/image27.emf"/><Relationship Id="rId7" Type="http://schemas.openxmlformats.org/officeDocument/2006/relationships/image" Target="../media/image31.emf"/><Relationship Id="rId12" Type="http://schemas.openxmlformats.org/officeDocument/2006/relationships/image" Target="../media/image36.emf"/><Relationship Id="rId2" Type="http://schemas.openxmlformats.org/officeDocument/2006/relationships/image" Target="../media/image4.jpg"/><Relationship Id="rId16" Type="http://schemas.openxmlformats.org/officeDocument/2006/relationships/image" Target="../media/image40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emf"/><Relationship Id="rId11" Type="http://schemas.openxmlformats.org/officeDocument/2006/relationships/image" Target="../media/image35.emf"/><Relationship Id="rId5" Type="http://schemas.openxmlformats.org/officeDocument/2006/relationships/image" Target="../media/image29.emf"/><Relationship Id="rId15" Type="http://schemas.openxmlformats.org/officeDocument/2006/relationships/image" Target="../media/image39.png"/><Relationship Id="rId10" Type="http://schemas.openxmlformats.org/officeDocument/2006/relationships/image" Target="../media/image34.emf"/><Relationship Id="rId4" Type="http://schemas.openxmlformats.org/officeDocument/2006/relationships/image" Target="../media/image28.emf"/><Relationship Id="rId9" Type="http://schemas.openxmlformats.org/officeDocument/2006/relationships/image" Target="../media/image33.emf"/><Relationship Id="rId14" Type="http://schemas.openxmlformats.org/officeDocument/2006/relationships/image" Target="../media/image38.emf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image" Target="../media/image41.emf"/><Relationship Id="rId7" Type="http://schemas.openxmlformats.org/officeDocument/2006/relationships/image" Target="../media/image4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42.emf"/><Relationship Id="rId9" Type="http://schemas.openxmlformats.org/officeDocument/2006/relationships/image" Target="../media/image47.emf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ront 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1C9A0-4482-9442-A89B-899CE9C103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21378" y="2920541"/>
            <a:ext cx="5949244" cy="1655763"/>
          </a:xfrm>
        </p:spPr>
        <p:txBody>
          <a:bodyPr anchor="b">
            <a:normAutofit/>
          </a:bodyPr>
          <a:lstStyle>
            <a:lvl1pPr algn="ctr">
              <a:defRPr sz="5400" b="1" i="0"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D5CC1A-293D-3B45-BD21-92CD30C418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21378" y="4700653"/>
            <a:ext cx="5949244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95377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D2DA5D-A84A-6FE8-AF2F-AC50A6073D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2908" y="508000"/>
            <a:ext cx="3987800" cy="1498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162412-B7CE-BB86-3076-3C3797B7D49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2908" y="2159000"/>
            <a:ext cx="3987800" cy="1498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49EEA2-E799-201C-5553-F634920395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110284" y="558800"/>
            <a:ext cx="3987800" cy="1498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B4A9D7-2B45-BAA4-0D6B-9D5E95959E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110284" y="2159000"/>
            <a:ext cx="3987800" cy="1498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51AAD8-D3CD-3544-7981-59443F41A9A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110284" y="3759200"/>
            <a:ext cx="3987800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014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ED1FEA-990F-1B03-907D-BF2C8B4BB5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2715" y="660400"/>
            <a:ext cx="3987800" cy="1498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D9B50D-F762-D257-A57C-EFFF75D2A5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12715" y="2284046"/>
            <a:ext cx="3987800" cy="1498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DEF85E-C939-9242-40CE-ECDD7C40C32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312507" y="660400"/>
            <a:ext cx="3987800" cy="1498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F104A5-1B17-096B-1A46-2BB6CDB58CF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312507" y="2284046"/>
            <a:ext cx="3987800" cy="1498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1F3E8C-106B-4500-EE59-5C0A6FCCF6F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312507" y="3907692"/>
            <a:ext cx="3987800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7960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088093-8BEE-E83A-5E45-DA8CCCB078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26619" y="896749"/>
            <a:ext cx="482600" cy="50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47D51B-5C21-F319-B85D-A48E647271C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52062" y="2132631"/>
            <a:ext cx="1155700" cy="1104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119127-D3B6-48C1-8534-8B48EE47BF8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423369" y="3796869"/>
            <a:ext cx="2171700" cy="1651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34FB03-B62D-06A1-F71C-FB68E6400F5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868764" y="739290"/>
            <a:ext cx="1447800" cy="977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1D70C7-42D0-8386-A328-4DBF2807061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167214" y="1827831"/>
            <a:ext cx="850900" cy="1714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3C2317-AE44-7EA9-9B97-C1286842171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046564" y="3974669"/>
            <a:ext cx="1270000" cy="1295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003501-49E5-DE56-96B1-DA11A3BEA8C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480911" y="674714"/>
            <a:ext cx="1943100" cy="1587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4D0B5F-78CF-0285-4E11-15B2B468BCA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219988" y="2456588"/>
            <a:ext cx="977900" cy="1231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8D6F37-F1A2-8A03-65C5-08F3C6DA010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6219988" y="4139769"/>
            <a:ext cx="1143000" cy="1130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CD5D6C2-EC2F-1316-2137-8BAB703C086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8023063" y="598514"/>
            <a:ext cx="1384300" cy="1663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211F91-DD19-A48D-420E-8395AEE169F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959563" y="2456588"/>
            <a:ext cx="1447800" cy="1282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D432EAF-835D-B450-9FDC-9F3CB4E80BD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260064" y="3993719"/>
            <a:ext cx="1295400" cy="1422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FDBB75-9814-2303-1FF9-77026927D34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825388" y="-11301"/>
            <a:ext cx="2832100" cy="28321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3F576D8-4CE7-C1F8-EA2E-82DE196545DC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0174204" y="2685081"/>
            <a:ext cx="1562100" cy="11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8374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94AC04-8617-FFEB-1CE3-DD34BC7274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58196" y="772762"/>
            <a:ext cx="1422400" cy="1422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34DCD3-76D8-C403-D2E9-C1C2CD90B65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58196" y="2841786"/>
            <a:ext cx="1422400" cy="1422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A2BCAA-D5DD-533E-708C-32ABAF826EC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99919" y="784385"/>
            <a:ext cx="1422400" cy="1422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DEE6DB-2C80-4135-02ED-3012F205B7A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281838" y="2590800"/>
            <a:ext cx="1752600" cy="167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E890D3-8ED6-8F3B-4C4B-06ECD0749FE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409841" y="797085"/>
            <a:ext cx="1371600" cy="1409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B9F75-E953-83A2-65C8-E768D87560A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497018" y="2841786"/>
            <a:ext cx="1600200" cy="1409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E0BA14-6F8E-3CB4-43BE-A83BB3F2BA1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024104" y="797085"/>
            <a:ext cx="1409700" cy="153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8610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ed background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0C71F08-C835-380C-0780-682CBD51E47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21378" y="255718"/>
            <a:ext cx="5949244" cy="1655763"/>
          </a:xfrm>
        </p:spPr>
        <p:txBody>
          <a:bodyPr anchor="b">
            <a:normAutofit/>
          </a:bodyPr>
          <a:lstStyle>
            <a:lvl1pPr algn="ctr">
              <a:defRPr sz="5400" b="1" i="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60C2768-2726-B33F-CFBA-E2039A77E8B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21378" y="2697682"/>
            <a:ext cx="5949244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87B7865-9855-AA6C-D11E-EB75B0CE971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51793" y="898633"/>
            <a:ext cx="1119352" cy="604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2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764640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ed background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0C71F08-C835-380C-0780-682CBD51E47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21378" y="255718"/>
            <a:ext cx="5949244" cy="1655763"/>
          </a:xfrm>
        </p:spPr>
        <p:txBody>
          <a:bodyPr anchor="b">
            <a:normAutofit/>
          </a:bodyPr>
          <a:lstStyle>
            <a:lvl1pPr algn="ctr">
              <a:defRPr sz="5400" b="1" i="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60C2768-2726-B33F-CFBA-E2039A77E8B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21378" y="2697682"/>
            <a:ext cx="5949244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9F976FF2-FD62-2FF8-DFEA-CF3421B509E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51793" y="898633"/>
            <a:ext cx="1119352" cy="604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2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8202220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ed background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15B2A-27BF-ED4B-EC4F-96C334D4731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21378" y="255718"/>
            <a:ext cx="5949244" cy="1655763"/>
          </a:xfrm>
        </p:spPr>
        <p:txBody>
          <a:bodyPr anchor="b">
            <a:normAutofit/>
          </a:bodyPr>
          <a:lstStyle>
            <a:lvl1pPr algn="ctr">
              <a:defRPr sz="5400" b="1" i="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972F6C-8EA1-6F0B-7FCA-0BC64B66304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21378" y="2697682"/>
            <a:ext cx="5949244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4E4EFCD-470F-F319-DBDA-CDCDE0F5242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51793" y="898633"/>
            <a:ext cx="1119352" cy="604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2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8945005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ed background 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29B0C-A643-21EC-F225-16B10388414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21378" y="255718"/>
            <a:ext cx="5949244" cy="1655763"/>
          </a:xfrm>
        </p:spPr>
        <p:txBody>
          <a:bodyPr anchor="b">
            <a:normAutofit/>
          </a:bodyPr>
          <a:lstStyle>
            <a:lvl1pPr algn="ctr">
              <a:defRPr sz="5400" b="1" i="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16E0EA-5594-A93C-75F4-05F7EE493C9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21378" y="2697682"/>
            <a:ext cx="5949244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7079517-8CCA-A5E2-D4FC-E8BABDAB4424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51793" y="898633"/>
            <a:ext cx="1119352" cy="604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2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8456338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92C50-7AE3-2B41-8AE9-389E726DB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3637A-0848-E04B-A153-9EAAB3D1C4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33AAA-FF5D-2C40-B59D-233C98FD1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BF9DA9-7A0D-AA49-B253-5A7D3A37F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052E3-A1BC-7D4B-A261-C6A7E4D5C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294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99F82-70BE-DB47-BA5A-63E6C4F48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25C967-BB96-6F4C-AF25-EB40B9469E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1295A-01FB-564E-BFC7-0A3713AC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BEC7B2-74AD-6441-AF8A-A65B38035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B35615-8DCB-B544-8903-401AA67B6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629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Front Cover-o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1C9A0-4482-9442-A89B-899CE9C103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8591" y="2601118"/>
            <a:ext cx="5949244" cy="1655763"/>
          </a:xfrm>
        </p:spPr>
        <p:txBody>
          <a:bodyPr anchor="b">
            <a:normAutofit/>
          </a:bodyPr>
          <a:lstStyle>
            <a:lvl1pPr algn="ctr">
              <a:defRPr sz="5400" b="1" i="0"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D5CC1A-293D-3B45-BD21-92CD30C418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8591" y="4381230"/>
            <a:ext cx="5949244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7708432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FD5B7-F4ED-9946-BC8D-42550B1B9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C007E0-5108-634B-BB02-0DC42D199C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095386-C1C6-464A-BDBF-1BEB6C563B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7993D5-C317-8442-BEB8-ED05745DA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8964F4-6A7B-E34D-A847-420CDCEE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253393-EF10-514F-9C09-B9EAA35F4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8342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FCF97-E616-FB41-B997-AAD67BEF4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B97D44-B745-5E4F-AA37-C8835E9384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B5580-42B7-9148-8318-CE6D44AE4E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C44558-AB54-7B4C-B107-CBF905D890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D07F08-05DF-DE47-9DD0-8FCBE393B2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E8DE82-310A-9942-9C96-084BC373C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2A6E93-CC1A-854D-8E7A-F3A38BA2A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6BA5B0-0C75-524F-964B-BC9CC1548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2922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C9007-116F-9049-BA96-6361E9FD9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D0FBC1-A4A5-484C-8079-CA74C728B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361BBB-8752-E14B-8BA9-991B2264A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F53577-58C1-2F4F-8F35-A3042709B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3672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182B8D-FF3E-B44A-96FE-20C9D6A13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704A25-737A-0B4B-90E3-3CC1B9885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9918F6-CD3F-EC43-BCBE-27C099066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1925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6B055-E7DE-8342-9CFE-E9539573B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65856-121E-B346-9B1B-B85F68E3A0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5C49C1-C556-BB4B-86F4-0AFC1A83F8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7AE0DF-F478-C341-BA66-22C116B92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6EC18F-EAAD-8545-8FCE-55BD63539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2D8E9E-AEF6-AC45-B375-4B9FC0E32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0454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51B8B-0D23-044A-BF6F-F9A6FA5F3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6AA52A-BDEA-E841-9172-8CB97072DC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52C060-80EB-674F-831D-99B8DA9F11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6E1151-F0CC-C44A-9F9D-074108517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65EEDF-74A2-2742-9B65-278199BE7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375A2C-D93D-3D40-9929-285D3ECC0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008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AB0B1-0CA1-B84D-BECF-116CCF04B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3A4A60-CC5E-CE41-8EA1-4C1E3CEE72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D8F49B-3CB8-2846-9CBE-404BCE5B0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534AC4-B091-F442-84C8-2D63E9201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ACD6C2-B1BE-7B47-8743-436061AB4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6764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F980EA-2BBC-AA49-A89E-07F12B3EA4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9A62D0-76C2-1844-8DB0-3FA7FCC1E2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F00DE-82FE-8442-B3FD-AC6FB2B8A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580D-3BBB-A04E-8941-C61653F1542B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652F60-9932-C944-9B81-AB8D57F98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97051-0340-5D44-83C6-94E580FE1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147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E557B-8247-A513-4F73-AEBBD99536F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6818" y="-214545"/>
            <a:ext cx="5949244" cy="1655763"/>
          </a:xfrm>
        </p:spPr>
        <p:txBody>
          <a:bodyPr anchor="b">
            <a:normAutofit/>
          </a:bodyPr>
          <a:lstStyle>
            <a:lvl1pPr algn="l">
              <a:defRPr sz="5400" b="1" i="0"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4CCD60-8575-EF0A-77DE-8F1ADE43755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6818" y="1565567"/>
            <a:ext cx="5949244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27219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ackground -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9904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281FD-4BBA-5338-D344-F68DE6097C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6818" y="-214545"/>
            <a:ext cx="5949244" cy="1655763"/>
          </a:xfrm>
        </p:spPr>
        <p:txBody>
          <a:bodyPr anchor="b">
            <a:normAutofit/>
          </a:bodyPr>
          <a:lstStyle>
            <a:lvl1pPr algn="l">
              <a:defRPr sz="5400" b="1" i="0"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414D2D-6FA0-56A6-72AA-DEB84B9C055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6818" y="1565567"/>
            <a:ext cx="5949244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82544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background-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631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s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7DFE58-0F4A-058B-72FD-D6C7D53ADA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2092" y="1655885"/>
            <a:ext cx="1955800" cy="1981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811E8F-F666-993B-65F0-FB4E81219E6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46096" y="1612656"/>
            <a:ext cx="1955800" cy="1981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FD3387-8749-274F-0B5F-A72593EA7DE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880100" y="1612656"/>
            <a:ext cx="1955800" cy="1981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A76CCC-9B61-3332-1BBD-3F6D709D6CF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337668" y="603006"/>
            <a:ext cx="40005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934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s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CF687D3-54CE-87CF-FD6D-F6C4A76001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40341" y="1825869"/>
            <a:ext cx="1955800" cy="1981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0FFA9A-DAF4-A419-5B9B-D15C2CD359F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75809" y="1825869"/>
            <a:ext cx="1955800" cy="1981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8A6916-FE3F-F6A4-DB0E-183CAD5D5BD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211277" y="1839790"/>
            <a:ext cx="1955800" cy="1981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A9CFBD-9038-82B4-2426-C2CCFB33E48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592646" y="816219"/>
            <a:ext cx="40005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982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CD701E-1A55-DC5F-64B8-E800047E29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81369" y="1866900"/>
            <a:ext cx="1955800" cy="1981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F9EFC4-95F4-473B-D5FE-754622E890F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40200" y="1919654"/>
            <a:ext cx="1955800" cy="1981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4AFCFF-1D3C-658B-1F3F-67202EF4EA1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33307" y="1919654"/>
            <a:ext cx="1955800" cy="1981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F345B7-D47E-252B-59E9-ECBF2A96E3E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159262" y="1060938"/>
            <a:ext cx="39624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125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D3F3CF-A6A6-7442-B2FA-EE4C24D39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B9ECB0-C630-204D-BC29-C23979A375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11013-8E0B-2C4B-87D3-C5608FB360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DE580D-3BBB-A04E-8941-C61653F1542B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B5B461-2F18-ED40-B4AD-D5CFCDAA42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3A45E9-8DB7-8243-A31E-241E17D504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9FE0C-6316-AF4A-B865-4D616558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150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2" r:id="rId2"/>
    <p:sldLayoutId id="2147483669" r:id="rId3"/>
    <p:sldLayoutId id="2147483680" r:id="rId4"/>
    <p:sldLayoutId id="2147483670" r:id="rId5"/>
    <p:sldLayoutId id="2147483681" r:id="rId6"/>
    <p:sldLayoutId id="2147483677" r:id="rId7"/>
    <p:sldLayoutId id="2147483679" r:id="rId8"/>
    <p:sldLayoutId id="2147483678" r:id="rId9"/>
    <p:sldLayoutId id="2147483676" r:id="rId10"/>
    <p:sldLayoutId id="2147483675" r:id="rId11"/>
    <p:sldLayoutId id="2147483673" r:id="rId12"/>
    <p:sldLayoutId id="2147483674" r:id="rId13"/>
    <p:sldLayoutId id="2147483672" r:id="rId14"/>
    <p:sldLayoutId id="2147483683" r:id="rId15"/>
    <p:sldLayoutId id="2147483671" r:id="rId16"/>
    <p:sldLayoutId id="2147483663" r:id="rId17"/>
    <p:sldLayoutId id="2147483668" r:id="rId18"/>
    <p:sldLayoutId id="2147483651" r:id="rId19"/>
    <p:sldLayoutId id="2147483652" r:id="rId20"/>
    <p:sldLayoutId id="2147483653" r:id="rId21"/>
    <p:sldLayoutId id="2147483654" r:id="rId22"/>
    <p:sldLayoutId id="2147483655" r:id="rId23"/>
    <p:sldLayoutId id="2147483656" r:id="rId24"/>
    <p:sldLayoutId id="2147483657" r:id="rId25"/>
    <p:sldLayoutId id="2147483658" r:id="rId26"/>
    <p:sldLayoutId id="2147483659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s://www.youtube.com/watch?v=vP4iY1TtS3s" TargetMode="Externa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3E3D6-CDCF-284A-9984-0E74473730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30803" y="3272966"/>
            <a:ext cx="5949244" cy="1655763"/>
          </a:xfrm>
        </p:spPr>
        <p:txBody>
          <a:bodyPr/>
          <a:lstStyle/>
          <a:p>
            <a:r>
              <a:rPr lang="en-US" dirty="0"/>
              <a:t>PowerPoint Exemplar</a:t>
            </a:r>
          </a:p>
        </p:txBody>
      </p:sp>
    </p:spTree>
    <p:extLst>
      <p:ext uri="{BB962C8B-B14F-4D97-AF65-F5344CB8AC3E}">
        <p14:creationId xmlns:p14="http://schemas.microsoft.com/office/powerpoint/2010/main" val="1701818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F9240-57F1-4DE9-0640-F575EDBDA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628D51-30AB-5276-8F6D-E7323BE77DD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51793" y="940016"/>
            <a:ext cx="1119352" cy="604703"/>
          </a:xfrm>
        </p:spPr>
        <p:txBody>
          <a:bodyPr>
            <a:normAutofit/>
          </a:bodyPr>
          <a:lstStyle/>
          <a:p>
            <a:r>
              <a:rPr lang="en-US" sz="1400" b="1" dirty="0"/>
              <a:t>Chapter </a:t>
            </a:r>
          </a:p>
          <a:p>
            <a:r>
              <a:rPr lang="en-US" sz="1400" b="1" dirty="0"/>
              <a:t>03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BAA5724-8954-9A71-C944-EB6E9A5A4AE6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111469" y="2304373"/>
            <a:ext cx="4175126" cy="1311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+mn-lt"/>
              </a:rPr>
              <a:t>What is this image saying?</a:t>
            </a:r>
            <a:endParaRPr lang="en-IE" sz="4400" dirty="0">
              <a:solidFill>
                <a:srgbClr val="0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80D61C-0D25-A518-832F-88011B084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3939" y="128059"/>
            <a:ext cx="5986233" cy="566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98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18EDDF-0873-9E3C-163C-712F45192A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81B913-517E-70C5-A806-079ACD73B6A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51793" y="940016"/>
            <a:ext cx="1119352" cy="604703"/>
          </a:xfrm>
        </p:spPr>
        <p:txBody>
          <a:bodyPr>
            <a:normAutofit/>
          </a:bodyPr>
          <a:lstStyle/>
          <a:p>
            <a:r>
              <a:rPr lang="en-US" sz="1400" b="1" dirty="0"/>
              <a:t>Chapter </a:t>
            </a:r>
          </a:p>
          <a:p>
            <a:r>
              <a:rPr lang="en-US" sz="1400" b="1" dirty="0"/>
              <a:t>03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8A50574-8F1A-0E31-4B98-66B4BE91715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67119" y="555736"/>
            <a:ext cx="10147738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+mn-lt"/>
              </a:rPr>
              <a:t>What is this image saying?</a:t>
            </a:r>
            <a:endParaRPr lang="en-IE" sz="4400" dirty="0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A99C64-3649-BBA1-E8D0-00659A242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189" y="1719486"/>
            <a:ext cx="10515599" cy="384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316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F5AE7F-796B-D979-2144-3EA420F7C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6D6D6C-51C8-7E67-4AFB-CB6003AF6D2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51793" y="940016"/>
            <a:ext cx="1119352" cy="604703"/>
          </a:xfrm>
        </p:spPr>
        <p:txBody>
          <a:bodyPr>
            <a:normAutofit/>
          </a:bodyPr>
          <a:lstStyle/>
          <a:p>
            <a:r>
              <a:rPr lang="en-US" sz="1400" b="1" dirty="0"/>
              <a:t>Chapter </a:t>
            </a:r>
          </a:p>
          <a:p>
            <a:r>
              <a:rPr lang="en-US" sz="1400" b="1" dirty="0"/>
              <a:t>03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C4B57E4-417A-59CA-A51D-7982B099D4B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825624" y="298427"/>
            <a:ext cx="9471025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I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Where is Racism to be found?</a:t>
            </a:r>
            <a:endParaRPr lang="en-IE" sz="4400" dirty="0">
              <a:solidFill>
                <a:srgbClr val="000000"/>
              </a:solidFill>
            </a:endParaRP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ACFA52F-884C-6A86-0723-513051EF0FD9}"/>
              </a:ext>
            </a:extLst>
          </p:cNvPr>
          <p:cNvSpPr txBox="1">
            <a:spLocks/>
          </p:cNvSpPr>
          <p:nvPr/>
        </p:nvSpPr>
        <p:spPr>
          <a:xfrm>
            <a:off x="1825624" y="1000158"/>
            <a:ext cx="4479926" cy="99056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b="1" dirty="0"/>
              <a:t>Where do you find Racism?</a:t>
            </a:r>
          </a:p>
          <a:p>
            <a:r>
              <a:rPr lang="en-IE" sz="2600" b="1" dirty="0">
                <a:solidFill>
                  <a:srgbClr val="C00000"/>
                </a:solidFill>
              </a:rPr>
              <a:t>Everywhere!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A62716A-6D9C-1000-8C49-E9985DD2D54E}"/>
              </a:ext>
            </a:extLst>
          </p:cNvPr>
          <p:cNvSpPr txBox="1">
            <a:spLocks/>
          </p:cNvSpPr>
          <p:nvPr/>
        </p:nvSpPr>
        <p:spPr>
          <a:xfrm rot="21020017">
            <a:off x="1700534" y="2190013"/>
            <a:ext cx="3759974" cy="32861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IE" b="1" dirty="0"/>
              <a:t>How does it look…</a:t>
            </a:r>
            <a:endParaRPr lang="en-IE" b="1" dirty="0">
              <a:solidFill>
                <a:srgbClr val="7030A0"/>
              </a:solidFill>
            </a:endParaRPr>
          </a:p>
          <a:p>
            <a:r>
              <a:rPr lang="en-IE" dirty="0"/>
              <a:t>In sport?</a:t>
            </a:r>
          </a:p>
          <a:p>
            <a:r>
              <a:rPr lang="en-IE" dirty="0"/>
              <a:t>In the workplace? </a:t>
            </a:r>
          </a:p>
          <a:p>
            <a:r>
              <a:rPr lang="en-IE" dirty="0"/>
              <a:t>In shops?</a:t>
            </a:r>
          </a:p>
          <a:p>
            <a:r>
              <a:rPr lang="en-IE" dirty="0"/>
              <a:t>In schools?</a:t>
            </a:r>
          </a:p>
          <a:p>
            <a:r>
              <a:rPr lang="en-IE" dirty="0"/>
              <a:t>On the streets?</a:t>
            </a:r>
          </a:p>
          <a:p>
            <a:r>
              <a:rPr lang="en-IE" dirty="0"/>
              <a:t>On social media?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8A60262D-6239-1AE6-DF04-8714510A1311}"/>
              </a:ext>
            </a:extLst>
          </p:cNvPr>
          <p:cNvSpPr txBox="1">
            <a:spLocks/>
          </p:cNvSpPr>
          <p:nvPr/>
        </p:nvSpPr>
        <p:spPr>
          <a:xfrm rot="21021316">
            <a:off x="5413899" y="1397861"/>
            <a:ext cx="5582711" cy="13886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E" b="1" dirty="0"/>
              <a:t>Don’t forget that discrimination against the Travelling community in Ireland is RACISM</a:t>
            </a:r>
          </a:p>
        </p:txBody>
      </p:sp>
      <p:pic>
        <p:nvPicPr>
          <p:cNvPr id="11" name="Content Placeholder 7" descr="Policing Travellers: Ireland's Deeply ingrained Racial Divide ...">
            <a:extLst>
              <a:ext uri="{FF2B5EF4-FFF2-40B4-BE49-F238E27FC236}">
                <a16:creationId xmlns:a16="http://schemas.microsoft.com/office/drawing/2014/main" id="{912327F1-28A1-B715-6B30-D8CB8536778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861" y="2939236"/>
            <a:ext cx="5122619" cy="28292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50882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B026D5-BCE0-A256-0348-9B2A22927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68CA20-EA75-964A-EC3E-4EBAFE88EA4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51793" y="940016"/>
            <a:ext cx="1119352" cy="604703"/>
          </a:xfrm>
        </p:spPr>
        <p:txBody>
          <a:bodyPr>
            <a:normAutofit/>
          </a:bodyPr>
          <a:lstStyle/>
          <a:p>
            <a:r>
              <a:rPr lang="en-US" sz="1400" b="1" dirty="0"/>
              <a:t>Chapter </a:t>
            </a:r>
          </a:p>
          <a:p>
            <a:r>
              <a:rPr lang="en-US" sz="1400" b="1" dirty="0"/>
              <a:t>03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C8E1975-935D-4244-5549-3E3DE0E719E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671145" y="121951"/>
            <a:ext cx="418169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I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Tackling Racism</a:t>
            </a:r>
            <a:endParaRPr lang="en-IE" sz="4400" dirty="0">
              <a:solidFill>
                <a:srgbClr val="000000"/>
              </a:solidFill>
            </a:endParaRPr>
          </a:p>
        </p:txBody>
      </p:sp>
      <p:pic>
        <p:nvPicPr>
          <p:cNvPr id="12" name="Picture 11" descr="GroupM and Huskies Launch Anti-Racism Campaign for INAR | AdWorld.ie">
            <a:extLst>
              <a:ext uri="{FF2B5EF4-FFF2-40B4-BE49-F238E27FC236}">
                <a16:creationId xmlns:a16="http://schemas.microsoft.com/office/drawing/2014/main" id="{B77D4AF7-526C-9AC2-70C7-04E0D5A525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9868">
            <a:off x="2107360" y="1102878"/>
            <a:ext cx="2766883" cy="3908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Content Placeholder 13" descr="Transport for Ireland and Immigrant Council of Ireland launch 2018 ...">
            <a:extLst>
              <a:ext uri="{FF2B5EF4-FFF2-40B4-BE49-F238E27FC236}">
                <a16:creationId xmlns:a16="http://schemas.microsoft.com/office/drawing/2014/main" id="{2CB0300A-F585-70F4-E111-D8B0DB1F5D97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7316">
            <a:off x="6015490" y="414428"/>
            <a:ext cx="2420099" cy="329888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</p:pic>
      <p:pic>
        <p:nvPicPr>
          <p:cNvPr id="14" name="Picture 13" descr="C:\Users\Mairin\AppData\Local\Microsoft\Windows\INetCache\Content.MSO\C0778A00.tmp">
            <a:extLst>
              <a:ext uri="{FF2B5EF4-FFF2-40B4-BE49-F238E27FC236}">
                <a16:creationId xmlns:a16="http://schemas.microsoft.com/office/drawing/2014/main" id="{4AA2A6DE-AF9C-EFDB-39B4-7C51670D524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4313">
            <a:off x="5152333" y="3625961"/>
            <a:ext cx="3056852" cy="20631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701BC313-7AC6-3747-F84A-AD205D2AFBB1}"/>
              </a:ext>
            </a:extLst>
          </p:cNvPr>
          <p:cNvSpPr txBox="1">
            <a:spLocks/>
          </p:cNvSpPr>
          <p:nvPr/>
        </p:nvSpPr>
        <p:spPr>
          <a:xfrm>
            <a:off x="8598243" y="219939"/>
            <a:ext cx="3453735" cy="546648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2400" dirty="0">
                <a:solidFill>
                  <a:schemeClr val="accent1"/>
                </a:solidFill>
              </a:rPr>
              <a:t>In Ireland race, religion, and membership of the travelling community are 3 of the 10 grounds of discrimination. </a:t>
            </a:r>
            <a:r>
              <a:rPr lang="en-IE" sz="2400">
                <a:solidFill>
                  <a:schemeClr val="accent1"/>
                </a:solidFill>
              </a:rPr>
              <a:t>The </a:t>
            </a:r>
            <a:r>
              <a:rPr lang="en-IE" sz="2400" b="1" dirty="0">
                <a:solidFill>
                  <a:schemeClr val="accent1"/>
                </a:solidFill>
              </a:rPr>
              <a:t>Equal Status Act </a:t>
            </a:r>
            <a:r>
              <a:rPr lang="en-IE" sz="2400" dirty="0">
                <a:solidFill>
                  <a:schemeClr val="accent1"/>
                </a:solidFill>
              </a:rPr>
              <a:t>prohibits this.</a:t>
            </a:r>
          </a:p>
          <a:p>
            <a:r>
              <a:rPr lang="en-IE" sz="2400" dirty="0">
                <a:solidFill>
                  <a:srgbClr val="C00000"/>
                </a:solidFill>
              </a:rPr>
              <a:t>In a world that believes in human rights, that values equality and diversity, there have been serious efforts to stamp out racism and never, ever to excuse racist behaviour or language. </a:t>
            </a:r>
          </a:p>
        </p:txBody>
      </p:sp>
    </p:spTree>
    <p:extLst>
      <p:ext uri="{BB962C8B-B14F-4D97-AF65-F5344CB8AC3E}">
        <p14:creationId xmlns:p14="http://schemas.microsoft.com/office/powerpoint/2010/main" val="24134833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A0EACF-98B9-E2D5-13B7-6E0770F5B2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97EBA6-F5F6-C27A-F541-5BBD4CB8AA9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51793" y="940016"/>
            <a:ext cx="1119352" cy="604703"/>
          </a:xfrm>
        </p:spPr>
        <p:txBody>
          <a:bodyPr>
            <a:normAutofit/>
          </a:bodyPr>
          <a:lstStyle/>
          <a:p>
            <a:r>
              <a:rPr lang="en-US" sz="1400" b="1" dirty="0"/>
              <a:t>Chapter </a:t>
            </a:r>
          </a:p>
          <a:p>
            <a:r>
              <a:rPr lang="en-US" sz="1400" b="1" dirty="0"/>
              <a:t>03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3F973F4-7664-1B9F-8534-D1D13E020F5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111469" y="1544719"/>
            <a:ext cx="417512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0" dirty="0">
                <a:solidFill>
                  <a:srgbClr val="000000"/>
                </a:solidFill>
                <a:latin typeface="+mn-lt"/>
              </a:rPr>
              <a:t>How could we as a CSPE class celebrate </a:t>
            </a:r>
            <a:r>
              <a:rPr lang="en-US" sz="4400" dirty="0">
                <a:solidFill>
                  <a:srgbClr val="000000"/>
                </a:solidFill>
                <a:latin typeface="+mn-lt"/>
              </a:rPr>
              <a:t>No Racism Day </a:t>
            </a:r>
            <a:r>
              <a:rPr lang="en-US" sz="4400" b="0" dirty="0">
                <a:solidFill>
                  <a:srgbClr val="000000"/>
                </a:solidFill>
                <a:latin typeface="+mn-lt"/>
              </a:rPr>
              <a:t>in our school?</a:t>
            </a:r>
            <a:endParaRPr lang="en-IE" sz="4400" b="0" dirty="0">
              <a:solidFill>
                <a:srgbClr val="00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D67CE9-9144-8062-6CA6-FAF144C56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8131" y="120902"/>
            <a:ext cx="6374007" cy="570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420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93070-5C02-1C10-810F-0ABEBDDEE0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Lesson 18: Racism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B21C5-6048-6B05-F4BF-114A72A36C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We all belong to a single species – the human race</a:t>
            </a:r>
          </a:p>
        </p:txBody>
      </p:sp>
      <p:pic>
        <p:nvPicPr>
          <p:cNvPr id="4" name="Picture 3" descr="A hand holding a starfish&#10;&#10;Description automatically generated">
            <a:extLst>
              <a:ext uri="{FF2B5EF4-FFF2-40B4-BE49-F238E27FC236}">
                <a16:creationId xmlns:a16="http://schemas.microsoft.com/office/drawing/2014/main" id="{BD932962-DBC0-60EA-F574-E2EC6DE8862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5769" y="4508938"/>
            <a:ext cx="2104502" cy="234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497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A10566-A5A8-3CCF-E2B9-06B5407D060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51793" y="940016"/>
            <a:ext cx="1119352" cy="604703"/>
          </a:xfrm>
        </p:spPr>
        <p:txBody>
          <a:bodyPr>
            <a:normAutofit/>
          </a:bodyPr>
          <a:lstStyle/>
          <a:p>
            <a:r>
              <a:rPr lang="en-US" sz="1400" b="1" dirty="0"/>
              <a:t>Chapter </a:t>
            </a:r>
          </a:p>
          <a:p>
            <a:r>
              <a:rPr lang="en-US" sz="1400" b="1" dirty="0"/>
              <a:t>03</a:t>
            </a:r>
          </a:p>
        </p:txBody>
      </p:sp>
      <p:pic>
        <p:nvPicPr>
          <p:cNvPr id="5" name="Picture 4" descr="Human Rights Quotes and sayings - Quotes On Life">
            <a:extLst>
              <a:ext uri="{FF2B5EF4-FFF2-40B4-BE49-F238E27FC236}">
                <a16:creationId xmlns:a16="http://schemas.microsoft.com/office/drawing/2014/main" id="{B472588D-05BD-E4D3-8A08-FAFC1A989880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23" b="8576"/>
          <a:stretch/>
        </p:blipFill>
        <p:spPr bwMode="auto">
          <a:xfrm>
            <a:off x="1948512" y="1152525"/>
            <a:ext cx="9691695" cy="41176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017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A9AFFD-BB7A-3D73-84A0-EEF1526CA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48104F-D8F6-9859-6B6C-4A0CEA34CBF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51793" y="940016"/>
            <a:ext cx="1119352" cy="604703"/>
          </a:xfrm>
        </p:spPr>
        <p:txBody>
          <a:bodyPr>
            <a:normAutofit/>
          </a:bodyPr>
          <a:lstStyle/>
          <a:p>
            <a:r>
              <a:rPr lang="en-US" sz="1400" b="1" dirty="0"/>
              <a:t>Chapter </a:t>
            </a:r>
          </a:p>
          <a:p>
            <a:r>
              <a:rPr lang="en-US" sz="1400" b="1" dirty="0"/>
              <a:t>03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BFFA446-42E9-33E3-61D3-6E6FB92862F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825625" y="381738"/>
            <a:ext cx="5949950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+mn-lt"/>
              </a:rPr>
              <a:t>Racism: What is it?</a:t>
            </a:r>
            <a:endParaRPr lang="en-IE" sz="4400" dirty="0">
              <a:solidFill>
                <a:srgbClr val="00000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4EEE7A8-ABC4-9447-6567-E981777EE10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559050" y="1132682"/>
            <a:ext cx="9175750" cy="46013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6000" b="1" dirty="0">
                <a:solidFill>
                  <a:srgbClr val="002060"/>
                </a:solidFill>
                <a:latin typeface="+mn-lt"/>
              </a:rPr>
              <a:t>Racism</a:t>
            </a:r>
            <a:r>
              <a:rPr lang="en-IE" sz="6000" dirty="0">
                <a:solidFill>
                  <a:schemeClr val="bg1"/>
                </a:solidFill>
                <a:latin typeface="+mn-lt"/>
              </a:rPr>
              <a:t> is a denial of human rights. </a:t>
            </a:r>
          </a:p>
          <a:p>
            <a:r>
              <a:rPr lang="en-IE" sz="6000" dirty="0">
                <a:solidFill>
                  <a:schemeClr val="bg1"/>
                </a:solidFill>
                <a:latin typeface="+mn-lt"/>
              </a:rPr>
              <a:t>Human Rights are </a:t>
            </a:r>
            <a:r>
              <a:rPr lang="en-IE" sz="6000" b="1" dirty="0">
                <a:solidFill>
                  <a:srgbClr val="EA5342"/>
                </a:solidFill>
                <a:latin typeface="+mn-lt"/>
              </a:rPr>
              <a:t>universal</a:t>
            </a:r>
            <a:r>
              <a:rPr lang="en-IE" sz="6000" dirty="0">
                <a:solidFill>
                  <a:srgbClr val="EA5342"/>
                </a:solidFill>
                <a:latin typeface="+mn-lt"/>
              </a:rPr>
              <a:t> </a:t>
            </a:r>
            <a:r>
              <a:rPr lang="en-IE" sz="6000" dirty="0">
                <a:solidFill>
                  <a:schemeClr val="bg1"/>
                </a:solidFill>
                <a:latin typeface="+mn-lt"/>
              </a:rPr>
              <a:t>(for </a:t>
            </a:r>
            <a:r>
              <a:rPr lang="en-IE" sz="6000" b="1" dirty="0">
                <a:solidFill>
                  <a:schemeClr val="bg1"/>
                </a:solidFill>
                <a:latin typeface="+mn-lt"/>
              </a:rPr>
              <a:t>EVERYONE</a:t>
            </a:r>
            <a:r>
              <a:rPr lang="en-IE" sz="6000" dirty="0">
                <a:solidFill>
                  <a:schemeClr val="bg1"/>
                </a:solidFill>
                <a:latin typeface="+mn-lt"/>
              </a:rPr>
              <a:t>), are</a:t>
            </a:r>
            <a:r>
              <a:rPr lang="en-IE" sz="6000" dirty="0">
                <a:solidFill>
                  <a:srgbClr val="EA5342"/>
                </a:solidFill>
                <a:latin typeface="+mn-lt"/>
              </a:rPr>
              <a:t> </a:t>
            </a:r>
            <a:r>
              <a:rPr lang="en-IE" sz="6000" b="1" dirty="0">
                <a:solidFill>
                  <a:srgbClr val="EA5342"/>
                </a:solidFill>
                <a:latin typeface="+mn-lt"/>
              </a:rPr>
              <a:t>inalienable</a:t>
            </a:r>
            <a:r>
              <a:rPr lang="en-IE" sz="6000" dirty="0">
                <a:solidFill>
                  <a:srgbClr val="EA5342"/>
                </a:solidFill>
                <a:latin typeface="+mn-lt"/>
              </a:rPr>
              <a:t> </a:t>
            </a:r>
            <a:r>
              <a:rPr lang="en-IE" sz="6000" dirty="0">
                <a:solidFill>
                  <a:schemeClr val="bg1"/>
                </a:solidFill>
                <a:latin typeface="+mn-lt"/>
              </a:rPr>
              <a:t>(</a:t>
            </a:r>
            <a:r>
              <a:rPr lang="en-IE" sz="6000" b="1" dirty="0">
                <a:solidFill>
                  <a:schemeClr val="bg1"/>
                </a:solidFill>
                <a:latin typeface="+mn-lt"/>
              </a:rPr>
              <a:t>CANNOT</a:t>
            </a:r>
            <a:r>
              <a:rPr lang="en-IE" sz="6000" dirty="0">
                <a:solidFill>
                  <a:schemeClr val="bg1"/>
                </a:solidFill>
                <a:latin typeface="+mn-lt"/>
              </a:rPr>
              <a:t> be given or taken away) are </a:t>
            </a:r>
            <a:r>
              <a:rPr lang="en-IE" sz="6000" b="1" dirty="0">
                <a:solidFill>
                  <a:srgbClr val="EA5342"/>
                </a:solidFill>
                <a:latin typeface="+mn-lt"/>
              </a:rPr>
              <a:t>indivisible</a:t>
            </a:r>
            <a:r>
              <a:rPr lang="en-IE" sz="6000" dirty="0">
                <a:solidFill>
                  <a:schemeClr val="bg1"/>
                </a:solidFill>
                <a:latin typeface="+mn-lt"/>
              </a:rPr>
              <a:t> (we are entitled to </a:t>
            </a:r>
            <a:r>
              <a:rPr lang="en-IE" sz="6000" b="1" dirty="0">
                <a:solidFill>
                  <a:schemeClr val="bg1"/>
                </a:solidFill>
                <a:latin typeface="+mn-lt"/>
              </a:rPr>
              <a:t>ALL </a:t>
            </a:r>
            <a:r>
              <a:rPr lang="en-IE" sz="6000" dirty="0">
                <a:solidFill>
                  <a:schemeClr val="bg1"/>
                </a:solidFill>
                <a:latin typeface="+mn-lt"/>
              </a:rPr>
              <a:t>of them). Racism is a denial of human rights.</a:t>
            </a:r>
          </a:p>
          <a:p>
            <a:endParaRPr lang="en-IE" sz="6000" dirty="0">
              <a:solidFill>
                <a:schemeClr val="bg1"/>
              </a:solidFill>
              <a:latin typeface="+mn-lt"/>
            </a:endParaRPr>
          </a:p>
          <a:p>
            <a:r>
              <a:rPr lang="en-IE" sz="6000" b="1" dirty="0">
                <a:solidFill>
                  <a:srgbClr val="002060"/>
                </a:solidFill>
                <a:latin typeface="+mn-lt"/>
              </a:rPr>
              <a:t>Racism</a:t>
            </a:r>
            <a:r>
              <a:rPr lang="en-IE" sz="6000" dirty="0">
                <a:solidFill>
                  <a:schemeClr val="bg1"/>
                </a:solidFill>
                <a:latin typeface="+mn-lt"/>
              </a:rPr>
              <a:t> is a form of prejudice. It is rooted in a negative attitude to people because of their race, religious beliefs or ethnicity. It leads to discrimination, which is unfair actions based on prejudice.</a:t>
            </a:r>
          </a:p>
          <a:p>
            <a:endParaRPr lang="en-IE" sz="6000" dirty="0">
              <a:solidFill>
                <a:schemeClr val="bg1"/>
              </a:solidFill>
              <a:latin typeface="+mn-lt"/>
            </a:endParaRPr>
          </a:p>
          <a:p>
            <a:r>
              <a:rPr lang="en-IE" sz="6000" b="1" dirty="0">
                <a:solidFill>
                  <a:srgbClr val="002060"/>
                </a:solidFill>
                <a:latin typeface="+mn-lt"/>
              </a:rPr>
              <a:t>Racism</a:t>
            </a:r>
            <a:r>
              <a:rPr lang="en-IE" sz="60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IE" sz="6000" dirty="0">
                <a:solidFill>
                  <a:schemeClr val="bg1"/>
                </a:solidFill>
                <a:latin typeface="+mn-lt"/>
              </a:rPr>
              <a:t>is described as the abuse of power against people because of who they are, what they believe, their cultural or national origins, or the colour of their skin.</a:t>
            </a:r>
          </a:p>
          <a:p>
            <a:endParaRPr lang="en-IE" sz="6000" dirty="0">
              <a:solidFill>
                <a:schemeClr val="bg1"/>
              </a:solidFill>
              <a:latin typeface="+mn-lt"/>
            </a:endParaRPr>
          </a:p>
          <a:p>
            <a:r>
              <a:rPr lang="en-IE" sz="6000" b="1" dirty="0">
                <a:solidFill>
                  <a:srgbClr val="002060"/>
                </a:solidFill>
                <a:latin typeface="+mn-lt"/>
              </a:rPr>
              <a:t>Racism</a:t>
            </a:r>
            <a:r>
              <a:rPr lang="en-IE" sz="6000" dirty="0">
                <a:solidFill>
                  <a:schemeClr val="bg1"/>
                </a:solidFill>
                <a:latin typeface="+mn-lt"/>
              </a:rPr>
              <a:t> is at </a:t>
            </a:r>
            <a:r>
              <a:rPr lang="en-IE" sz="6000" b="1" dirty="0">
                <a:solidFill>
                  <a:srgbClr val="EA5342"/>
                </a:solidFill>
                <a:latin typeface="+mn-lt"/>
              </a:rPr>
              <a:t>individual</a:t>
            </a:r>
            <a:r>
              <a:rPr lang="en-IE" sz="6000" dirty="0">
                <a:solidFill>
                  <a:schemeClr val="bg1"/>
                </a:solidFill>
                <a:latin typeface="+mn-lt"/>
              </a:rPr>
              <a:t> level when individuals are the target, at </a:t>
            </a:r>
            <a:r>
              <a:rPr lang="en-IE" sz="6000" b="1" dirty="0">
                <a:solidFill>
                  <a:srgbClr val="EA5342"/>
                </a:solidFill>
                <a:latin typeface="+mn-lt"/>
              </a:rPr>
              <a:t>institutional</a:t>
            </a:r>
            <a:r>
              <a:rPr lang="en-IE" sz="60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IE" sz="6000" dirty="0">
                <a:solidFill>
                  <a:schemeClr val="bg1"/>
                </a:solidFill>
                <a:latin typeface="+mn-lt"/>
              </a:rPr>
              <a:t>level when a society operates to exclude a group of people, or at </a:t>
            </a:r>
            <a:r>
              <a:rPr lang="en-IE" sz="6000" b="1" dirty="0">
                <a:solidFill>
                  <a:srgbClr val="EA5342"/>
                </a:solidFill>
                <a:latin typeface="+mn-lt"/>
              </a:rPr>
              <a:t>ideological</a:t>
            </a:r>
            <a:r>
              <a:rPr lang="en-IE" sz="6000" dirty="0">
                <a:solidFill>
                  <a:schemeClr val="bg1"/>
                </a:solidFill>
                <a:latin typeface="+mn-lt"/>
              </a:rPr>
              <a:t> level when people have the idea that they are somehow superior.</a:t>
            </a:r>
          </a:p>
          <a:p>
            <a:endParaRPr lang="en-IE" sz="1800" dirty="0">
              <a:solidFill>
                <a:srgbClr val="002060"/>
              </a:solidFill>
            </a:endParaRPr>
          </a:p>
          <a:p>
            <a:endParaRPr lang="en-IE" sz="1800" dirty="0">
              <a:solidFill>
                <a:srgbClr val="002060"/>
              </a:solidFill>
              <a:latin typeface="+mn-lt"/>
            </a:endParaRPr>
          </a:p>
          <a:p>
            <a:endParaRPr lang="en-IE" sz="1800" dirty="0">
              <a:solidFill>
                <a:srgbClr val="002060"/>
              </a:solidFill>
              <a:latin typeface="+mn-lt"/>
            </a:endParaRPr>
          </a:p>
          <a:p>
            <a:endParaRPr lang="en-US" sz="1200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21467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CF2FDA-B18E-ABC0-7899-927A43DA5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76D8A8-5418-ED5E-AB01-D7D0A518BE8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51793" y="940016"/>
            <a:ext cx="1119352" cy="604703"/>
          </a:xfrm>
        </p:spPr>
        <p:txBody>
          <a:bodyPr>
            <a:normAutofit/>
          </a:bodyPr>
          <a:lstStyle/>
          <a:p>
            <a:r>
              <a:rPr lang="en-US" sz="1400" b="1" dirty="0"/>
              <a:t>Chapter </a:t>
            </a:r>
          </a:p>
          <a:p>
            <a:r>
              <a:rPr lang="en-US" sz="1400" b="1" dirty="0"/>
              <a:t>03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5BA2203-008D-B10E-B2DC-19D5A846734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825624" y="381738"/>
            <a:ext cx="9471025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+mn-lt"/>
              </a:rPr>
              <a:t>What does this image say about racism?</a:t>
            </a:r>
            <a:endParaRPr lang="en-IE" sz="4400" dirty="0">
              <a:solidFill>
                <a:srgbClr val="000000"/>
              </a:solidFill>
            </a:endParaRPr>
          </a:p>
        </p:txBody>
      </p:sp>
      <p:pic>
        <p:nvPicPr>
          <p:cNvPr id="9" name="Picture 8" descr="A poster showing different colored fists">
            <a:extLst>
              <a:ext uri="{FF2B5EF4-FFF2-40B4-BE49-F238E27FC236}">
                <a16:creationId xmlns:a16="http://schemas.microsoft.com/office/drawing/2014/main" id="{4624FE7C-6690-9C8E-5445-A216646F8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505" y="1142750"/>
            <a:ext cx="5896119" cy="4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741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5891AE-2CB5-36E5-4FA6-6DF035B32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921E8F-D502-EA2C-2761-B97D010DD57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51793" y="940016"/>
            <a:ext cx="1119352" cy="604703"/>
          </a:xfrm>
        </p:spPr>
        <p:txBody>
          <a:bodyPr>
            <a:normAutofit/>
          </a:bodyPr>
          <a:lstStyle/>
          <a:p>
            <a:r>
              <a:rPr lang="en-US" sz="1400" b="1" dirty="0"/>
              <a:t>Chapter </a:t>
            </a:r>
          </a:p>
          <a:p>
            <a:r>
              <a:rPr lang="en-US" sz="1400" b="1" dirty="0"/>
              <a:t>03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0EEFB38-5A94-643E-2470-1DB4EA73092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825624" y="381738"/>
            <a:ext cx="9471025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+mn-lt"/>
              </a:rPr>
              <a:t>Sadly, racism is nothing new …</a:t>
            </a:r>
            <a:endParaRPr lang="en-IE" sz="4400" dirty="0">
              <a:solidFill>
                <a:srgbClr val="000000"/>
              </a:solidFill>
            </a:endParaRP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DD9827AA-2C05-B9C1-BD05-856A7BB83AF1}"/>
              </a:ext>
            </a:extLst>
          </p:cNvPr>
          <p:cNvSpPr txBox="1">
            <a:spLocks/>
          </p:cNvSpPr>
          <p:nvPr/>
        </p:nvSpPr>
        <p:spPr>
          <a:xfrm>
            <a:off x="1671145" y="1158021"/>
            <a:ext cx="10515600" cy="47574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Throughout time, there have been people who were enslaved by other people. History tells a story of the abuse of power down through the ages.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Slavery, apartheid, persecution, pogroms, genocide, bondage, white supremacy are words that tell the story of racism. </a:t>
            </a:r>
            <a:endParaRPr kumimoji="0" lang="en-IE" sz="2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 have been champions who took a stand and fought against racism.  Like Abraham Lincoln who freed the slaves in America in 1865, or Martin Luther King Jr., who made the famous </a:t>
            </a:r>
            <a:r>
              <a:rPr kumimoji="0" lang="en-IE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‘I have dream’ </a:t>
            </a:r>
            <a:r>
              <a:rPr kumimoji="0" lang="en-IE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speech.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600" b="1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your dream for the world?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E523F261-7EE3-C1D8-6FD1-62D046B6163B}"/>
              </a:ext>
            </a:extLst>
          </p:cNvPr>
          <p:cNvSpPr/>
          <p:nvPr/>
        </p:nvSpPr>
        <p:spPr>
          <a:xfrm>
            <a:off x="6676335" y="4235549"/>
            <a:ext cx="2173856" cy="1499635"/>
          </a:xfrm>
          <a:prstGeom prst="cloud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7" name="Picture 4" descr="Martin Luther King Jr. and the one thing people keep missing about his  greatness - CNN">
            <a:extLst>
              <a:ext uri="{FF2B5EF4-FFF2-40B4-BE49-F238E27FC236}">
                <a16:creationId xmlns:a16="http://schemas.microsoft.com/office/drawing/2014/main" id="{1CAAB884-0AA6-C323-754A-25CFCB2CF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867" y="4235549"/>
            <a:ext cx="2716696" cy="152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47CE40-121F-32D0-441A-F03436084657}"/>
              </a:ext>
            </a:extLst>
          </p:cNvPr>
          <p:cNvSpPr txBox="1"/>
          <p:nvPr/>
        </p:nvSpPr>
        <p:spPr>
          <a:xfrm>
            <a:off x="6928944" y="4724501"/>
            <a:ext cx="1795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  <a:hlinkClick r:id="rId2"/>
              </a:rPr>
              <a:t>I have a dream ...</a:t>
            </a:r>
            <a:endParaRPr lang="en-IE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239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1B2C5-96A8-0820-23EC-F8B5257BCC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525EBD-55D1-A339-7A62-69CBC723D5E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51793" y="940016"/>
            <a:ext cx="1119352" cy="604703"/>
          </a:xfrm>
        </p:spPr>
        <p:txBody>
          <a:bodyPr>
            <a:normAutofit/>
          </a:bodyPr>
          <a:lstStyle/>
          <a:p>
            <a:r>
              <a:rPr lang="en-US" sz="1400" b="1" dirty="0"/>
              <a:t>Chapter </a:t>
            </a:r>
          </a:p>
          <a:p>
            <a:r>
              <a:rPr lang="en-US" sz="1400" b="1" dirty="0"/>
              <a:t>03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89BC10E-7230-90DB-D548-ADDCE9AADE1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244819" y="210171"/>
            <a:ext cx="11080531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I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Read another famous speech </a:t>
            </a:r>
            <a:r>
              <a:rPr lang="en-US" sz="3600" i="1" dirty="0">
                <a:solidFill>
                  <a:srgbClr val="000000"/>
                </a:solidFill>
                <a:latin typeface="Gill Sans MT Condensed" panose="020B0506020104020203" pitchFamily="34" charset="0"/>
                <a:ea typeface="Times New Roman" panose="02020603050405020304" pitchFamily="18" charset="0"/>
                <a:cs typeface="Anton"/>
              </a:rPr>
              <a:t>—</a:t>
            </a:r>
            <a:r>
              <a:rPr kumimoji="0" lang="en-I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 by Sojourner Truth</a:t>
            </a:r>
            <a:endParaRPr lang="en-IE" sz="3600" dirty="0">
              <a:solidFill>
                <a:srgbClr val="000000"/>
              </a:solidFill>
            </a:endParaRPr>
          </a:p>
        </p:txBody>
      </p:sp>
      <p:pic>
        <p:nvPicPr>
          <p:cNvPr id="11" name="Content Placeholder 5" descr="Sojourner Truth's “Ain't I A Woman?”: African American Women &amp; Feminism –  The Marc Steiner Show">
            <a:extLst>
              <a:ext uri="{FF2B5EF4-FFF2-40B4-BE49-F238E27FC236}">
                <a16:creationId xmlns:a16="http://schemas.microsoft.com/office/drawing/2014/main" id="{9E3DDFC1-9356-1AE6-0782-4D0FAF2C312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9" y="808335"/>
            <a:ext cx="4600576" cy="481675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C8D7CA2B-69FF-1136-369A-1219FE20881E}"/>
              </a:ext>
            </a:extLst>
          </p:cNvPr>
          <p:cNvSpPr txBox="1">
            <a:spLocks/>
          </p:cNvSpPr>
          <p:nvPr/>
        </p:nvSpPr>
        <p:spPr>
          <a:xfrm>
            <a:off x="6972300" y="808335"/>
            <a:ext cx="4813300" cy="4816750"/>
          </a:xfrm>
          <a:prstGeom prst="rect">
            <a:avLst/>
          </a:prstGeom>
          <a:solidFill>
            <a:srgbClr val="E4F2F2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i="1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nton"/>
              </a:rPr>
              <a:t>“Dat man </a:t>
            </a:r>
            <a:r>
              <a:rPr lang="en-US" sz="1800" i="1" dirty="0" err="1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nton"/>
              </a:rPr>
              <a:t>ober</a:t>
            </a:r>
            <a:r>
              <a:rPr lang="en-US" sz="1800" i="1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nton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nton"/>
              </a:rPr>
              <a:t>dar</a:t>
            </a:r>
            <a:r>
              <a:rPr lang="en-US" sz="1800" i="1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nton"/>
              </a:rPr>
              <a:t> say </a:t>
            </a:r>
            <a:r>
              <a:rPr lang="en-US" sz="1800" i="1" dirty="0" err="1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nton"/>
              </a:rPr>
              <a:t>dat</a:t>
            </a:r>
            <a:r>
              <a:rPr lang="en-US" sz="1800" i="1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nton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nton"/>
              </a:rPr>
              <a:t>womin</a:t>
            </a:r>
            <a:r>
              <a:rPr lang="en-US" sz="1800" i="1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nton"/>
              </a:rPr>
              <a:t> needs to be helped into carriages, and lifted </a:t>
            </a:r>
            <a:r>
              <a:rPr lang="en-US" sz="1800" i="1" dirty="0" err="1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nton"/>
              </a:rPr>
              <a:t>ober</a:t>
            </a:r>
            <a:r>
              <a:rPr lang="en-US" sz="1800" i="1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nton"/>
              </a:rPr>
              <a:t> ditches, and to </a:t>
            </a:r>
            <a:r>
              <a:rPr lang="en-US" sz="1800" i="1" dirty="0" err="1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nton"/>
              </a:rPr>
              <a:t>hab</a:t>
            </a:r>
            <a:r>
              <a:rPr lang="en-US" sz="1800" i="1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nton"/>
              </a:rPr>
              <a:t> de best place </a:t>
            </a:r>
            <a:r>
              <a:rPr lang="en-US" sz="1800" i="1" dirty="0" err="1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nton"/>
              </a:rPr>
              <a:t>everywhar</a:t>
            </a:r>
            <a:r>
              <a:rPr lang="en-US" sz="1800" i="1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nton"/>
              </a:rPr>
              <a:t>. Nobody </a:t>
            </a:r>
            <a:r>
              <a:rPr lang="en-US" sz="1800" i="1" dirty="0" err="1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nton"/>
              </a:rPr>
              <a:t>eber</a:t>
            </a:r>
            <a:r>
              <a:rPr lang="en-US" sz="1800" i="1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nton"/>
              </a:rPr>
              <a:t> helps me into carriages, or </a:t>
            </a:r>
            <a:r>
              <a:rPr lang="en-US" sz="1800" i="1" dirty="0" err="1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nton"/>
              </a:rPr>
              <a:t>ober</a:t>
            </a:r>
            <a:r>
              <a:rPr lang="en-US" sz="1800" i="1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nton"/>
              </a:rPr>
              <a:t> mud-puddles, or gibs me any best place!”…“And </a:t>
            </a:r>
            <a:r>
              <a:rPr lang="en-US" sz="1800" i="1" dirty="0" err="1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nton"/>
              </a:rPr>
              <a:t>a’n’t</a:t>
            </a:r>
            <a:r>
              <a:rPr lang="en-US" sz="1800" i="1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nton"/>
              </a:rPr>
              <a:t> I a woman? Look at me! Look at my arm! I have ploughed, and planted, and gathered into barns, and no man could head me! And </a:t>
            </a:r>
            <a:r>
              <a:rPr lang="en-US" sz="1800" i="1" dirty="0" err="1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nton"/>
              </a:rPr>
              <a:t>a’n’t</a:t>
            </a:r>
            <a:r>
              <a:rPr lang="en-US" sz="1800" i="1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nton"/>
              </a:rPr>
              <a:t> I a woman? I could work as much and eat as much as a man—when I could get it—and bear de lash as well! And </a:t>
            </a:r>
            <a:r>
              <a:rPr lang="en-US" sz="1800" i="1" dirty="0" err="1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nton"/>
              </a:rPr>
              <a:t>a’n’t</a:t>
            </a:r>
            <a:r>
              <a:rPr lang="en-US" sz="1800" i="1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nton"/>
              </a:rPr>
              <a:t>, I a woman? I have borne thirteen </a:t>
            </a:r>
            <a:r>
              <a:rPr lang="en-US" sz="1800" i="1" dirty="0" err="1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nton"/>
              </a:rPr>
              <a:t>chilern</a:t>
            </a:r>
            <a:r>
              <a:rPr lang="en-US" sz="1800" i="1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nton"/>
              </a:rPr>
              <a:t> and seen ’</a:t>
            </a:r>
            <a:r>
              <a:rPr lang="en-US" sz="1800" i="1" dirty="0" err="1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nton"/>
              </a:rPr>
              <a:t>em</a:t>
            </a:r>
            <a:r>
              <a:rPr lang="en-US" sz="1800" i="1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nton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nton"/>
              </a:rPr>
              <a:t>mos’</a:t>
            </a:r>
            <a:r>
              <a:rPr lang="en-US" sz="1800" i="1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nton"/>
              </a:rPr>
              <a:t> all sold off to slavery, and when I cried out with my mother’s grief, none but Jesus heard me! And </a:t>
            </a:r>
            <a:r>
              <a:rPr lang="en-US" sz="1800" i="1" dirty="0" err="1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nton"/>
              </a:rPr>
              <a:t>a’n’t</a:t>
            </a:r>
            <a:r>
              <a:rPr lang="en-US" sz="1800" i="1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nton"/>
              </a:rPr>
              <a:t> I a woman.”</a:t>
            </a:r>
          </a:p>
          <a:p>
            <a:r>
              <a:rPr lang="en-US" sz="2400" dirty="0">
                <a:solidFill>
                  <a:srgbClr val="000000"/>
                </a:solidFill>
                <a:latin typeface="Gill Sans MT Condensed" panose="020B0506020104020203" pitchFamily="34" charset="0"/>
                <a:ea typeface="Times New Roman" panose="02020603050405020304" pitchFamily="18" charset="0"/>
                <a:cs typeface="Anton"/>
              </a:rPr>
              <a:t>Sojourner was born into slavery in 1797 and later freed.</a:t>
            </a:r>
            <a:endParaRPr lang="en-IE" sz="2400" dirty="0">
              <a:latin typeface="Gill Sans MT Condensed" panose="020B0506020104020203" pitchFamily="34" charset="0"/>
              <a:ea typeface="Times New Roman" panose="02020603050405020304" pitchFamily="18" charset="0"/>
              <a:cs typeface="Anton"/>
            </a:endParaRPr>
          </a:p>
        </p:txBody>
      </p:sp>
    </p:spTree>
    <p:extLst>
      <p:ext uri="{BB962C8B-B14F-4D97-AF65-F5344CB8AC3E}">
        <p14:creationId xmlns:p14="http://schemas.microsoft.com/office/powerpoint/2010/main" val="878100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C67319-347F-E936-0380-E298811D5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B88329-5233-793C-08B1-F0246606724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51793" y="940016"/>
            <a:ext cx="1119352" cy="604703"/>
          </a:xfrm>
        </p:spPr>
        <p:txBody>
          <a:bodyPr>
            <a:normAutofit/>
          </a:bodyPr>
          <a:lstStyle/>
          <a:p>
            <a:r>
              <a:rPr lang="en-US" sz="1400" b="1" dirty="0"/>
              <a:t>Chapter </a:t>
            </a:r>
          </a:p>
          <a:p>
            <a:r>
              <a:rPr lang="en-US" sz="1400" b="1" dirty="0"/>
              <a:t>03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8E4A104-F377-A340-4573-7FC0776C38C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-250606" y="145922"/>
            <a:ext cx="11080531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Black Lives Matter (BLM) movement</a:t>
            </a:r>
            <a:endParaRPr lang="en-IE" sz="3600" dirty="0">
              <a:solidFill>
                <a:srgbClr val="000000"/>
              </a:solidFill>
            </a:endParaRPr>
          </a:p>
        </p:txBody>
      </p:sp>
      <p:pic>
        <p:nvPicPr>
          <p:cNvPr id="6" name="Picture 5" descr="Tometi (centre) with fellow BLM co-founders Patrisse Cullors and Alicia Garza, at Glamour’s women of the year awards, 2016.">
            <a:extLst>
              <a:ext uri="{FF2B5EF4-FFF2-40B4-BE49-F238E27FC236}">
                <a16:creationId xmlns:a16="http://schemas.microsoft.com/office/drawing/2014/main" id="{FA8C8A6B-B95E-11D3-B10F-B95D65F5966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2315">
            <a:off x="8495061" y="823979"/>
            <a:ext cx="3516602" cy="187625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1143C37A-55C7-5A9B-9D87-2584E0690C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72300" y="3153394"/>
            <a:ext cx="5219700" cy="2844435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sz="2600" dirty="0">
                <a:solidFill>
                  <a:srgbClr val="02050A"/>
                </a:solidFill>
              </a:rPr>
              <a:t>The movement really hit the headlines after the killing of George Floyd by a  Minneapolis police officer. </a:t>
            </a:r>
          </a:p>
          <a:p>
            <a:pPr algn="l"/>
            <a:r>
              <a:rPr lang="en-US" sz="2600" dirty="0">
                <a:solidFill>
                  <a:srgbClr val="02050A"/>
                </a:solidFill>
              </a:rPr>
              <a:t>BLM is now a global organization which works for a world where black lives are no longer targeted. The BLM movement is one of the largest protest movements that the world has ever seen. The BLM campaign is not over.</a:t>
            </a:r>
          </a:p>
          <a:p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38EAB7B-9732-F4CA-79B8-BF7037DE8506}"/>
              </a:ext>
            </a:extLst>
          </p:cNvPr>
          <p:cNvSpPr txBox="1">
            <a:spLocks/>
          </p:cNvSpPr>
          <p:nvPr/>
        </p:nvSpPr>
        <p:spPr>
          <a:xfrm>
            <a:off x="1809750" y="860171"/>
            <a:ext cx="4876800" cy="40143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600" dirty="0"/>
              <a:t>Three woman, Patrisse Khan-</a:t>
            </a:r>
            <a:r>
              <a:rPr lang="en-US" sz="2600" dirty="0" err="1"/>
              <a:t>Collors</a:t>
            </a:r>
            <a:r>
              <a:rPr lang="en-US" sz="2600" dirty="0"/>
              <a:t>, Alicia Garza and Opal Tometi founded the Black Lives Matter movement in July 2013, when they began to use the hashtag #BlackLivesMatter on social media after the man responsible for shooting Trayvon Martin (aged 17),  George Zimmerman, was allowed to go free.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8981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61DF46-735D-7730-6EF1-6BCF5DF8E2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02CC21-5290-86A9-84AC-A9EB9AF5EB0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51793" y="940016"/>
            <a:ext cx="1119352" cy="604703"/>
          </a:xfrm>
        </p:spPr>
        <p:txBody>
          <a:bodyPr>
            <a:normAutofit/>
          </a:bodyPr>
          <a:lstStyle/>
          <a:p>
            <a:r>
              <a:rPr lang="en-US" sz="1400" b="1" dirty="0"/>
              <a:t>Chapter </a:t>
            </a:r>
          </a:p>
          <a:p>
            <a:r>
              <a:rPr lang="en-US" sz="1400" b="1" dirty="0"/>
              <a:t>03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E7C8E20-005C-67FB-F4F4-49612D75254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758949" y="238285"/>
            <a:ext cx="9299575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+mn-lt"/>
              </a:rPr>
              <a:t>Black Lives Matter (BLM) in Ireland</a:t>
            </a:r>
            <a:endParaRPr lang="en-IE" sz="4400" dirty="0"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5146AE-34A4-7342-95F5-9B215ABC85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15"/>
          <a:stretch/>
        </p:blipFill>
        <p:spPr>
          <a:xfrm>
            <a:off x="2311606" y="994386"/>
            <a:ext cx="9709601" cy="486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8844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AD-Colours">
      <a:dk1>
        <a:srgbClr val="103564"/>
      </a:dk1>
      <a:lt1>
        <a:srgbClr val="FFFFFF"/>
      </a:lt1>
      <a:dk2>
        <a:srgbClr val="5B2482"/>
      </a:dk2>
      <a:lt2>
        <a:srgbClr val="E7E6E6"/>
      </a:lt2>
      <a:accent1>
        <a:srgbClr val="0299D7"/>
      </a:accent1>
      <a:accent2>
        <a:srgbClr val="F58C3C"/>
      </a:accent2>
      <a:accent3>
        <a:srgbClr val="68C3C9"/>
      </a:accent3>
      <a:accent4>
        <a:srgbClr val="ACCE81"/>
      </a:accent4>
      <a:accent5>
        <a:srgbClr val="8D8AC3"/>
      </a:accent5>
      <a:accent6>
        <a:srgbClr val="EC6EA6"/>
      </a:accent6>
      <a:hlink>
        <a:srgbClr val="0563C1"/>
      </a:hlink>
      <a:folHlink>
        <a:srgbClr val="954F72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rmAutofit/>
      </a:bodyPr>
      <a:lstStyle>
        <a:defPPr algn="l">
          <a:defRPr sz="1200" baseline="0" dirty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7" id="{D1825694-7590-1949-9300-78C28767D24A}" vid="{ACB7304C-F511-BC43-9D27-759DE0EFA4F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9037D0297CCE40A08376BF676D8BDD" ma:contentTypeVersion="14" ma:contentTypeDescription="Create a new document." ma:contentTypeScope="" ma:versionID="a7936f66ea183c85ed6929de184927bc">
  <xsd:schema xmlns:xsd="http://www.w3.org/2001/XMLSchema" xmlns:xs="http://www.w3.org/2001/XMLSchema" xmlns:p="http://schemas.microsoft.com/office/2006/metadata/properties" xmlns:ns2="8293d494-c9c2-4a64-a039-21a66334a7e7" xmlns:ns3="43e09040-28f4-4e36-876c-47ddf48ab69b" targetNamespace="http://schemas.microsoft.com/office/2006/metadata/properties" ma:root="true" ma:fieldsID="f131f80898be6389bf8f1ce29bf84ba3" ns2:_="" ns3:_="">
    <xsd:import namespace="8293d494-c9c2-4a64-a039-21a66334a7e7"/>
    <xsd:import namespace="43e09040-28f4-4e36-876c-47ddf48ab69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93d494-c9c2-4a64-a039-21a66334a7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c742b05b-9ba8-4872-bed0-60cf4bd1a3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e09040-28f4-4e36-876c-47ddf48ab69b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f070d3d9-293c-4f9b-bdee-b8b12f1d516d}" ma:internalName="TaxCatchAll" ma:showField="CatchAllData" ma:web="43e09040-28f4-4e36-876c-47ddf48ab69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293d494-c9c2-4a64-a039-21a66334a7e7">
      <Terms xmlns="http://schemas.microsoft.com/office/infopath/2007/PartnerControls"/>
    </lcf76f155ced4ddcb4097134ff3c332f>
    <TaxCatchAll xmlns="43e09040-28f4-4e36-876c-47ddf48ab69b" xsi:nil="true"/>
  </documentManagement>
</p:properties>
</file>

<file path=customXml/itemProps1.xml><?xml version="1.0" encoding="utf-8"?>
<ds:datastoreItem xmlns:ds="http://schemas.openxmlformats.org/officeDocument/2006/customXml" ds:itemID="{AC227471-5B1B-4603-88F6-042F51C4C298}"/>
</file>

<file path=customXml/itemProps2.xml><?xml version="1.0" encoding="utf-8"?>
<ds:datastoreItem xmlns:ds="http://schemas.openxmlformats.org/officeDocument/2006/customXml" ds:itemID="{E6AA1F7E-4FD7-4B97-8CC8-E1278DBCF34A}"/>
</file>

<file path=customXml/itemProps3.xml><?xml version="1.0" encoding="utf-8"?>
<ds:datastoreItem xmlns:ds="http://schemas.openxmlformats.org/officeDocument/2006/customXml" ds:itemID="{79F9D792-BA1E-4500-989F-806BE2B5291B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776</Words>
  <Application>Microsoft Office PowerPoint</Application>
  <PresentationFormat>Widescreen</PresentationFormat>
  <Paragraphs>70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Georgia</vt:lpstr>
      <vt:lpstr>Gill Sans MT Condensed</vt:lpstr>
      <vt:lpstr>Office Theme</vt:lpstr>
      <vt:lpstr>PowerPoint Exemplar</vt:lpstr>
      <vt:lpstr>Lesson 18: Racism</vt:lpstr>
      <vt:lpstr>PowerPoint Presentation</vt:lpstr>
      <vt:lpstr>Racism: What is it?</vt:lpstr>
      <vt:lpstr>What does this image say about racism?</vt:lpstr>
      <vt:lpstr>Sadly, racism is nothing new …</vt:lpstr>
      <vt:lpstr>Read another famous speech —  by Sojourner Truth</vt:lpstr>
      <vt:lpstr>Black Lives Matter (BLM) movement</vt:lpstr>
      <vt:lpstr>Black Lives Matter (BLM) in Ireland</vt:lpstr>
      <vt:lpstr>What is this image saying?</vt:lpstr>
      <vt:lpstr>What is this image saying?</vt:lpstr>
      <vt:lpstr>Where is Racism to be found?</vt:lpstr>
      <vt:lpstr>Tackling Racism</vt:lpstr>
      <vt:lpstr>How could we as a CSPE class celebrate No Racism Day in our school?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O'Keeffe</dc:creator>
  <cp:lastModifiedBy>Ciaran Deane</cp:lastModifiedBy>
  <cp:revision>37</cp:revision>
  <dcterms:created xsi:type="dcterms:W3CDTF">2021-10-04T12:15:27Z</dcterms:created>
  <dcterms:modified xsi:type="dcterms:W3CDTF">2024-02-28T16:26:39Z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0x010100409037D0297CCE40A08376BF676D8BDD</vt:lpwstr>
  </property>
</Properties>
</file>