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19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0DD31A-EF1D-4B30-9C83-35EB5B0932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83271-1902-444A-8AA9-CB5D912F39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AB27FC-4B9C-41B0-86BB-215663B5BC37}" type="datetimeFigureOut">
              <a:rPr lang="en-IE"/>
              <a:pPr>
                <a:defRPr/>
              </a:pPr>
              <a:t>05/04/2018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79FC8C-8387-4B1B-BC51-99F68B0F52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2AAF5EF-8AF0-49F3-BB29-141D60067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E4919-8BCA-40DC-AA3B-C9BBCE965A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EBFF5-3D54-4F5F-9318-A8393F73C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4C25FA-73E0-43FE-9B6F-8034434D6A9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ntitled.png">
            <a:extLst>
              <a:ext uri="{FF2B5EF4-FFF2-40B4-BE49-F238E27FC236}">
                <a16:creationId xmlns:a16="http://schemas.microsoft.com/office/drawing/2014/main" id="{F2A27174-07F2-4A6A-95FF-A727FEB4FB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D45345E1-8309-42F9-B1A2-7BE96FBB5F4C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7" name="Picture 7" descr="Star.eps">
            <a:extLst>
              <a:ext uri="{FF2B5EF4-FFF2-40B4-BE49-F238E27FC236}">
                <a16:creationId xmlns:a16="http://schemas.microsoft.com/office/drawing/2014/main" id="{8A2FE98F-6E3F-4F46-8ED1-F3AEF4B63F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C459BA-5191-4A5A-B51D-95180988F6F7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D9F935B9-3765-4C99-BC01-E7E405C558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0F534C9D-1555-416F-8EC3-6A2944D4B8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86774" y="260284"/>
            <a:ext cx="692414" cy="646596"/>
          </a:xfrm>
          <a:prstGeom prst="rect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863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DE9CC1-83F1-4853-A6D3-2E3DBA5EB3D5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DE983AF-5AD5-4DC5-B1D2-121300CC4C71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19D76F-E06D-49CF-89ED-46C33D199F29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AF2689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922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24CC6B7-4D23-4CC4-8138-B65E9BC02A94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D9F370-9AAC-494F-BE79-A172C1EBD4DD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585E6802-9389-4C1C-8AEB-81706EA6C196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F4C3A8-3C7A-4360-A1C6-3FC539967D5A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D0FB1031-D958-4040-B8E5-A5E9044C25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>
            <a:extLst>
              <a:ext uri="{FF2B5EF4-FFF2-40B4-BE49-F238E27FC236}">
                <a16:creationId xmlns:a16="http://schemas.microsoft.com/office/drawing/2014/main" id="{35CE37C1-1FD8-4893-A2CA-DDCA5DC4F9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5</a:t>
            </a:r>
            <a:endParaRPr lang="en-IE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AEE9EC-9B19-475E-AF67-39B208CC5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5961">
            <a:off x="5114131" y="2355057"/>
            <a:ext cx="246221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Placeholder 6">
            <a:extLst>
              <a:ext uri="{FF2B5EF4-FFF2-40B4-BE49-F238E27FC236}">
                <a16:creationId xmlns:a16="http://schemas.microsoft.com/office/drawing/2014/main" id="{9C5F84C8-2D88-4A66-8604-A7E461A91C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/>
              <a:t>Construction 8</a:t>
            </a:r>
            <a:endParaRPr lang="en-US" altLang="en-US"/>
          </a:p>
        </p:txBody>
      </p:sp>
      <p:sp>
        <p:nvSpPr>
          <p:cNvPr id="5125" name="Content Placeholder 3">
            <a:extLst>
              <a:ext uri="{FF2B5EF4-FFF2-40B4-BE49-F238E27FC236}">
                <a16:creationId xmlns:a16="http://schemas.microsoft.com/office/drawing/2014/main" id="{44265B5C-2767-4744-81F5-BBA3385D0F21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841375" y="620713"/>
            <a:ext cx="8302625" cy="43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463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IE" altLang="en-US"/>
              <a:t>Line Segment of a Given Length on a Given Ray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C38B2B1-187E-40CF-8EAC-D3A2C43E4FC5}"/>
              </a:ext>
            </a:extLst>
          </p:cNvPr>
          <p:cNvSpPr>
            <a:spLocks noGrp="1" noChangeArrowheads="1"/>
          </p:cNvSpPr>
          <p:nvPr>
            <p:ph sz="quarter" idx="22"/>
          </p:nvPr>
        </p:nvSpPr>
        <p:spPr bwMode="auto">
          <a:xfrm>
            <a:off x="554038" y="1347788"/>
            <a:ext cx="4017962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/>
              <a:t>Draw a ray through the two points </a:t>
            </a:r>
            <a:r>
              <a:rPr lang="en-GB" altLang="en-US" i="1"/>
              <a:t>X</a:t>
            </a:r>
            <a:r>
              <a:rPr lang="en-GB" altLang="en-US"/>
              <a:t> and </a:t>
            </a:r>
            <a:r>
              <a:rPr lang="en-GB" altLang="en-US" i="1"/>
              <a:t>Y</a:t>
            </a:r>
            <a:r>
              <a:rPr lang="en-GB" altLang="en-US"/>
              <a:t>, starting at </a:t>
            </a:r>
            <a:r>
              <a:rPr lang="en-GB" altLang="en-US" i="1"/>
              <a:t>X.</a:t>
            </a:r>
            <a:endParaRPr lang="en-IE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a ruler, draw [</a:t>
            </a:r>
            <a:r>
              <a:rPr lang="en-IE" altLang="en-US" i="1"/>
              <a:t>EF</a:t>
            </a:r>
            <a:r>
              <a:rPr lang="en-IE" altLang="en-US"/>
              <a:t>] of length 5 cm.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Place the compass needle point on the point </a:t>
            </a:r>
            <a:r>
              <a:rPr lang="en-IE" altLang="en-US" i="1"/>
              <a:t>E</a:t>
            </a:r>
            <a:r>
              <a:rPr lang="en-IE" altLang="en-US"/>
              <a:t>. Adjust the compass width until it is at point </a:t>
            </a:r>
            <a:r>
              <a:rPr lang="en-IE" altLang="en-US" i="1"/>
              <a:t>F</a:t>
            </a:r>
            <a:r>
              <a:rPr lang="en-IE" altLang="en-US"/>
              <a:t>, i.e. the compass width is 5 cm.</a:t>
            </a:r>
            <a:r>
              <a:rPr lang="en-GB" altLang="en-US"/>
              <a:t> </a:t>
            </a:r>
            <a:endParaRPr lang="en-IE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this compass width, place the compass needle point on the point </a:t>
            </a:r>
            <a:r>
              <a:rPr lang="en-IE" altLang="en-US" i="1"/>
              <a:t>X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Without adjusting the compass width, draw an arc that crosses the ray. Label this point of intersection as </a:t>
            </a:r>
            <a:r>
              <a:rPr lang="en-IE" altLang="en-US" i="1"/>
              <a:t>Z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altLang="en-US"/>
          </a:p>
        </p:txBody>
      </p:sp>
      <p:sp>
        <p:nvSpPr>
          <p:cNvPr id="5127" name="Text Placeholder 1">
            <a:extLst>
              <a:ext uri="{FF2B5EF4-FFF2-40B4-BE49-F238E27FC236}">
                <a16:creationId xmlns:a16="http://schemas.microsoft.com/office/drawing/2014/main" id="{4C6ED1C3-3442-4843-B2AE-1224E0F98881}"/>
              </a:ext>
            </a:extLst>
          </p:cNvPr>
          <p:cNvSpPr txBox="1">
            <a:spLocks/>
          </p:cNvSpPr>
          <p:nvPr/>
        </p:nvSpPr>
        <p:spPr bwMode="auto">
          <a:xfrm>
            <a:off x="841375" y="1028700"/>
            <a:ext cx="61071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463"/>
              </a:lnSpc>
              <a:buFont typeface="Arial" panose="020B0604020202020204" pitchFamily="34" charset="0"/>
              <a:buNone/>
            </a:pPr>
            <a:r>
              <a:rPr lang="en-IE" altLang="en-US" sz="1700" b="1">
                <a:solidFill>
                  <a:srgbClr val="FF0000"/>
                </a:solidFill>
              </a:rPr>
              <a:t>Construct a line segment 5 cm in length on the given ray.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63154D-4689-4DEA-B18F-8AED60EBC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1763713"/>
            <a:ext cx="11969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3">
            <a:extLst>
              <a:ext uri="{FF2B5EF4-FFF2-40B4-BE49-F238E27FC236}">
                <a16:creationId xmlns:a16="http://schemas.microsoft.com/office/drawing/2014/main" id="{A5F181C9-B7C2-4202-9685-E0227111E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188" y="3368675"/>
            <a:ext cx="9175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075938-F1F0-44D3-A742-80A08458D0A1}"/>
              </a:ext>
            </a:extLst>
          </p:cNvPr>
          <p:cNvGrpSpPr>
            <a:grpSpLocks/>
          </p:cNvGrpSpPr>
          <p:nvPr/>
        </p:nvGrpSpPr>
        <p:grpSpPr bwMode="auto">
          <a:xfrm>
            <a:off x="4768850" y="3214688"/>
            <a:ext cx="168275" cy="214312"/>
            <a:chOff x="1041643" y="2949531"/>
            <a:chExt cx="167081" cy="214057"/>
          </a:xfrm>
        </p:grpSpPr>
        <p:sp>
          <p:nvSpPr>
            <p:cNvPr id="5150" name="Oval 30">
              <a:extLst>
                <a:ext uri="{FF2B5EF4-FFF2-40B4-BE49-F238E27FC236}">
                  <a16:creationId xmlns:a16="http://schemas.microsoft.com/office/drawing/2014/main" id="{319FFE40-8C9F-40DB-9774-3924566B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6" y="3082722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51" name="Rectangle 23">
              <a:extLst>
                <a:ext uri="{FF2B5EF4-FFF2-40B4-BE49-F238E27FC236}">
                  <a16:creationId xmlns:a16="http://schemas.microsoft.com/office/drawing/2014/main" id="{6381FCF6-0340-40FD-A9CC-69B1C17EE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643" y="2949531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D7B8B8-71CE-4D76-BC23-4E59113CD0F7}"/>
              </a:ext>
            </a:extLst>
          </p:cNvPr>
          <p:cNvGrpSpPr>
            <a:grpSpLocks/>
          </p:cNvGrpSpPr>
          <p:nvPr/>
        </p:nvGrpSpPr>
        <p:grpSpPr bwMode="auto">
          <a:xfrm>
            <a:off x="5848350" y="3205163"/>
            <a:ext cx="168275" cy="214312"/>
            <a:chOff x="1162686" y="2938431"/>
            <a:chExt cx="167080" cy="214057"/>
          </a:xfrm>
        </p:grpSpPr>
        <p:sp>
          <p:nvSpPr>
            <p:cNvPr id="5148" name="Oval 30">
              <a:extLst>
                <a:ext uri="{FF2B5EF4-FFF2-40B4-BE49-F238E27FC236}">
                  <a16:creationId xmlns:a16="http://schemas.microsoft.com/office/drawing/2014/main" id="{BFB4DD14-17D1-4F6F-922A-8ABF8D4F2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6" y="3082722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49" name="Rectangle 23">
              <a:extLst>
                <a:ext uri="{FF2B5EF4-FFF2-40B4-BE49-F238E27FC236}">
                  <a16:creationId xmlns:a16="http://schemas.microsoft.com/office/drawing/2014/main" id="{8824E226-AD9A-4214-8123-68510E162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725" y="2938431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/>
                <a:t>F</a:t>
              </a:r>
            </a:p>
          </p:txBody>
        </p:sp>
      </p:grpSp>
      <p:sp>
        <p:nvSpPr>
          <p:cNvPr id="19" name="Rectangle 23">
            <a:extLst>
              <a:ext uri="{FF2B5EF4-FFF2-40B4-BE49-F238E27FC236}">
                <a16:creationId xmlns:a16="http://schemas.microsoft.com/office/drawing/2014/main" id="{711A575A-5DA5-4651-BDF0-91EE6762C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50" y="3132138"/>
            <a:ext cx="365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/>
              <a:t>5 cm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E330E48-2784-4AC3-AB81-DC8F5DF22071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4386263"/>
            <a:ext cx="184150" cy="263525"/>
            <a:chOff x="1162686" y="3082722"/>
            <a:chExt cx="180989" cy="263166"/>
          </a:xfrm>
        </p:grpSpPr>
        <p:sp>
          <p:nvSpPr>
            <p:cNvPr id="5146" name="Oval 30">
              <a:extLst>
                <a:ext uri="{FF2B5EF4-FFF2-40B4-BE49-F238E27FC236}">
                  <a16:creationId xmlns:a16="http://schemas.microsoft.com/office/drawing/2014/main" id="{0AA345DE-EE17-42A9-AF98-9D678E04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6" y="3082722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47" name="Rectangle 23">
              <a:extLst>
                <a:ext uri="{FF2B5EF4-FFF2-40B4-BE49-F238E27FC236}">
                  <a16:creationId xmlns:a16="http://schemas.microsoft.com/office/drawing/2014/main" id="{256E67DC-250C-4CF0-8DD3-39620A832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634" y="3131831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Z</a:t>
              </a:r>
            </a:p>
          </p:txBody>
        </p:sp>
      </p:grpSp>
      <p:sp>
        <p:nvSpPr>
          <p:cNvPr id="23" name="Arc 12">
            <a:extLst>
              <a:ext uri="{FF2B5EF4-FFF2-40B4-BE49-F238E27FC236}">
                <a16:creationId xmlns:a16="http://schemas.microsoft.com/office/drawing/2014/main" id="{035B51C0-B4BF-4B37-A3FC-3AD1EE67BE44}"/>
              </a:ext>
            </a:extLst>
          </p:cNvPr>
          <p:cNvSpPr>
            <a:spLocks/>
          </p:cNvSpPr>
          <p:nvPr/>
        </p:nvSpPr>
        <p:spPr bwMode="auto">
          <a:xfrm rot="-2526071">
            <a:off x="4398963" y="4024313"/>
            <a:ext cx="1708150" cy="1179512"/>
          </a:xfrm>
          <a:custGeom>
            <a:avLst/>
            <a:gdLst>
              <a:gd name="T0" fmla="*/ 2147483646 w 20667"/>
              <a:gd name="T1" fmla="*/ 2147483646 h 17053"/>
              <a:gd name="T2" fmla="*/ 2147483646 w 20667"/>
              <a:gd name="T3" fmla="*/ 2147483646 h 17053"/>
              <a:gd name="T4" fmla="*/ 0 w 20667"/>
              <a:gd name="T5" fmla="*/ 0 h 170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67" h="17053" fill="none" extrusionOk="0">
                <a:moveTo>
                  <a:pt x="20666" y="6279"/>
                </a:moveTo>
                <a:cubicBezTo>
                  <a:pt x="19369" y="10550"/>
                  <a:pt x="16780" y="14313"/>
                  <a:pt x="13257" y="17053"/>
                </a:cubicBezTo>
              </a:path>
              <a:path w="20667" h="17053" stroke="0" extrusionOk="0">
                <a:moveTo>
                  <a:pt x="20666" y="6279"/>
                </a:moveTo>
                <a:cubicBezTo>
                  <a:pt x="19369" y="10550"/>
                  <a:pt x="16780" y="14313"/>
                  <a:pt x="13257" y="17053"/>
                </a:cubicBezTo>
                <a:lnTo>
                  <a:pt x="0" y="0"/>
                </a:lnTo>
                <a:lnTo>
                  <a:pt x="20666" y="6279"/>
                </a:lnTo>
                <a:close/>
              </a:path>
            </a:pathLst>
          </a:custGeom>
          <a:noFill/>
          <a:ln w="111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972B32-1507-4AA3-B631-0BE6B4578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408488"/>
            <a:ext cx="365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/>
              <a:t>5 cm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FE3088-3DBA-498F-8496-382A86DF7E94}"/>
              </a:ext>
            </a:extLst>
          </p:cNvPr>
          <p:cNvGrpSpPr>
            <a:grpSpLocks/>
          </p:cNvGrpSpPr>
          <p:nvPr/>
        </p:nvGrpSpPr>
        <p:grpSpPr bwMode="auto">
          <a:xfrm>
            <a:off x="4857750" y="4176713"/>
            <a:ext cx="4151313" cy="512762"/>
            <a:chOff x="2399990" y="5064461"/>
            <a:chExt cx="4151011" cy="511925"/>
          </a:xfrm>
        </p:grpSpPr>
        <p:grpSp>
          <p:nvGrpSpPr>
            <p:cNvPr id="5137" name="Group 21">
              <a:extLst>
                <a:ext uri="{FF2B5EF4-FFF2-40B4-BE49-F238E27FC236}">
                  <a16:creationId xmlns:a16="http://schemas.microsoft.com/office/drawing/2014/main" id="{293A92A7-1A31-40EE-A2D4-5441E3C5C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0843" y="5273180"/>
              <a:ext cx="97094" cy="303206"/>
              <a:chOff x="1137684" y="3082722"/>
              <a:chExt cx="96041" cy="302845"/>
            </a:xfrm>
          </p:grpSpPr>
          <p:sp>
            <p:nvSpPr>
              <p:cNvPr id="5144" name="Oval 30">
                <a:extLst>
                  <a:ext uri="{FF2B5EF4-FFF2-40B4-BE49-F238E27FC236}">
                    <a16:creationId xmlns:a16="http://schemas.microsoft.com/office/drawing/2014/main" id="{2A7308F9-5ED0-4050-93A8-0ED401D24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2686" y="3082722"/>
                <a:ext cx="46038" cy="4910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IE" altLang="en-US"/>
              </a:p>
            </p:txBody>
          </p:sp>
          <p:sp>
            <p:nvSpPr>
              <p:cNvPr id="5145" name="Rectangle 23">
                <a:extLst>
                  <a:ext uri="{FF2B5EF4-FFF2-40B4-BE49-F238E27FC236}">
                    <a16:creationId xmlns:a16="http://schemas.microsoft.com/office/drawing/2014/main" id="{AA5C580A-FDC6-4CB1-9D07-C9497F51B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684" y="3171510"/>
                <a:ext cx="96041" cy="214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IE" altLang="en-US" sz="1400" i="1"/>
                  <a:t>Y</a:t>
                </a:r>
              </a:p>
            </p:txBody>
          </p:sp>
        </p:grpSp>
        <p:grpSp>
          <p:nvGrpSpPr>
            <p:cNvPr id="5138" name="Group 25">
              <a:extLst>
                <a:ext uri="{FF2B5EF4-FFF2-40B4-BE49-F238E27FC236}">
                  <a16:creationId xmlns:a16="http://schemas.microsoft.com/office/drawing/2014/main" id="{079562CE-22B7-42C3-BD67-6FDFEE1975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9990" y="5273181"/>
              <a:ext cx="97094" cy="303205"/>
              <a:chOff x="1137684" y="3082722"/>
              <a:chExt cx="96041" cy="302844"/>
            </a:xfrm>
          </p:grpSpPr>
          <p:sp>
            <p:nvSpPr>
              <p:cNvPr id="5142" name="Oval 30">
                <a:extLst>
                  <a:ext uri="{FF2B5EF4-FFF2-40B4-BE49-F238E27FC236}">
                    <a16:creationId xmlns:a16="http://schemas.microsoft.com/office/drawing/2014/main" id="{500D904A-3297-47A6-B2F9-3D3811B14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2686" y="3082722"/>
                <a:ext cx="46038" cy="4910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IE" altLang="en-US"/>
              </a:p>
            </p:txBody>
          </p:sp>
          <p:sp>
            <p:nvSpPr>
              <p:cNvPr id="5143" name="Rectangle 23">
                <a:extLst>
                  <a:ext uri="{FF2B5EF4-FFF2-40B4-BE49-F238E27FC236}">
                    <a16:creationId xmlns:a16="http://schemas.microsoft.com/office/drawing/2014/main" id="{0062D22F-40DE-4AD8-9451-BF371A490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684" y="3171509"/>
                <a:ext cx="96041" cy="214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IE" altLang="en-US" sz="1400" i="1"/>
                  <a:t>X</a:t>
                </a:r>
              </a:p>
            </p:txBody>
          </p:sp>
        </p:grpSp>
        <p:grpSp>
          <p:nvGrpSpPr>
            <p:cNvPr id="5139" name="Group 6">
              <a:extLst>
                <a:ext uri="{FF2B5EF4-FFF2-40B4-BE49-F238E27FC236}">
                  <a16:creationId xmlns:a16="http://schemas.microsoft.com/office/drawing/2014/main" id="{4A3ACF29-CBF2-411A-80B2-5042FAA41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4272" y="5064461"/>
              <a:ext cx="4126729" cy="338554"/>
              <a:chOff x="2424272" y="5064461"/>
              <a:chExt cx="4126729" cy="338554"/>
            </a:xfrm>
          </p:grpSpPr>
          <p:sp>
            <p:nvSpPr>
              <p:cNvPr id="5140" name="Line 13">
                <a:extLst>
                  <a:ext uri="{FF2B5EF4-FFF2-40B4-BE49-F238E27FC236}">
                    <a16:creationId xmlns:a16="http://schemas.microsoft.com/office/drawing/2014/main" id="{9D61EC53-E6AA-4859-99EE-84D604AA0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272" y="5294543"/>
                <a:ext cx="3686175" cy="31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141" name="TextBox 4">
                <a:extLst>
                  <a:ext uri="{FF2B5EF4-FFF2-40B4-BE49-F238E27FC236}">
                    <a16:creationId xmlns:a16="http://schemas.microsoft.com/office/drawing/2014/main" id="{8009302F-7772-4B9C-890E-EC565494B3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67151" y="5064461"/>
                <a:ext cx="483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IE" altLang="en-US" sz="1600"/>
                  <a:t>Ray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00017 0.154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838C02-CB41-4947-A164-0BFCFD1ED5AE}"/>
</file>

<file path=customXml/itemProps2.xml><?xml version="1.0" encoding="utf-8"?>
<ds:datastoreItem xmlns:ds="http://schemas.openxmlformats.org/officeDocument/2006/customXml" ds:itemID="{7EE0A531-9A0F-4916-945D-7BDA2EC58542}"/>
</file>

<file path=customXml/itemProps3.xml><?xml version="1.0" encoding="utf-8"?>
<ds:datastoreItem xmlns:ds="http://schemas.openxmlformats.org/officeDocument/2006/customXml" ds:itemID="{E79C92AE-84A8-4C2B-B538-2F5AB8EE09F6}"/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133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Office Theme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Sarah MacSweeney</cp:lastModifiedBy>
  <cp:revision>50</cp:revision>
  <dcterms:created xsi:type="dcterms:W3CDTF">2017-11-30T19:12:25Z</dcterms:created>
  <dcterms:modified xsi:type="dcterms:W3CDTF">2018-04-05T15:05:14Z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