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6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</p:sldIdLst>
  <p:sldSz cy="6858000" cx="12192000"/>
  <p:notesSz cx="6858000" cy="9144000"/>
  <p:embeddedFontLst>
    <p:embeddedFont>
      <p:font typeface="Roboto"/>
      <p:regular r:id="rId35"/>
      <p:bold r:id="rId36"/>
      <p:italic r:id="rId37"/>
      <p:boldItalic r:id="rId3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39" roundtripDataSignature="AMtx7mjsKd5W0FifV8SRTlLcUeUhbxPQo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4FF66650-7C72-4182-A36F-717DF87865F8}">
  <a:tblStyle styleId="{4FF66650-7C72-4182-A36F-717DF87865F8}" styleName="Table_0">
    <a:wholeTbl>
      <a:tcTxStyle b="off" i="off">
        <a:font>
          <a:latin typeface="Arial"/>
          <a:ea typeface="Arial"/>
          <a:cs typeface="Arial"/>
        </a:font>
        <a:srgbClr val="000000"/>
      </a:tcTx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font" Target="fonts/Roboto-regular.fntdata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37" Type="http://schemas.openxmlformats.org/officeDocument/2006/relationships/font" Target="fonts/Roboto-italic.fntdata"/><Relationship Id="rId14" Type="http://schemas.openxmlformats.org/officeDocument/2006/relationships/slide" Target="slides/slide8.xml"/><Relationship Id="rId36" Type="http://schemas.openxmlformats.org/officeDocument/2006/relationships/font" Target="fonts/Roboto-bold.fntdata"/><Relationship Id="rId17" Type="http://schemas.openxmlformats.org/officeDocument/2006/relationships/slide" Target="slides/slide11.xml"/><Relationship Id="rId39" Type="http://customschemas.google.com/relationships/presentationmetadata" Target="metadata"/><Relationship Id="rId16" Type="http://schemas.openxmlformats.org/officeDocument/2006/relationships/slide" Target="slides/slide10.xml"/><Relationship Id="rId38" Type="http://schemas.openxmlformats.org/officeDocument/2006/relationships/font" Target="fonts/Roboto-boldItalic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1" name="Google Shape;181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2becdc65dba_0_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4" name="Google Shape;244;g2becdc65dba_0_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2becdc65dba_0_1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2" name="Google Shape;252;g2becdc65dba_0_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Showing depre separately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Acceptable headings</a:t>
            </a:r>
            <a:endParaRPr/>
          </a:p>
        </p:txBody>
      </p:sp>
      <p:sp>
        <p:nvSpPr>
          <p:cNvPr id="259" name="Google Shape;259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5" name="Google Shape;265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7" name="Google Shape;277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2becdc65dba_0_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9" name="Google Shape;289;g2becdc65dba_0_2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0" name="Google Shape;290;g2becdc65dba_0_2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5" name="Google Shape;295;p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DO not write outside, only use a pen, blue / black as much as possible</a:t>
            </a:r>
            <a:endParaRPr/>
          </a:p>
        </p:txBody>
      </p:sp>
      <p:sp>
        <p:nvSpPr>
          <p:cNvPr id="296" name="Google Shape;296;p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7" name="Google Shape;307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4" name="Google Shape;314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21ce416ee61_0_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1" name="Google Shape;321;g21ce416ee61_0_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21cb4734bb2_0_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8" name="Google Shape;328;g21cb4734bb2_0_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21cb4734bb2_0_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35" name="Google Shape;335;g21cb4734bb2_0_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3" name="Google Shape;343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mine and pages oin the book</a:t>
            </a:r>
            <a:endParaRPr/>
          </a:p>
        </p:txBody>
      </p:sp>
      <p:sp>
        <p:nvSpPr>
          <p:cNvPr id="344" name="Google Shape;344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2becdc65dba_0_4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5" name="Google Shape;355;g2becdc65dba_0_4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56" name="Google Shape;356;g2becdc65dba_0_4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2bf4e2a8508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3" name="Google Shape;363;g2bf4e2a8508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64" name="Google Shape;364;g2bf4e2a8508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2becdc65dba_0_5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0" name="Google Shape;370;g2becdc65dba_0_5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Questions in the book in exam section</a:t>
            </a:r>
            <a:endParaRPr/>
          </a:p>
        </p:txBody>
      </p:sp>
      <p:sp>
        <p:nvSpPr>
          <p:cNvPr id="371" name="Google Shape;371;g2becdc65dba_0_5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7" name="Google Shape;377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4" name="Google Shape;384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0" name="Google Shape;390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2bfaf7981f4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g2bfaf7981f4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2bfaf7981f4_0_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g2bfaf7981f4_0_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1" name="Google Shape;211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Discuss the need to refer to specific examples, local or specific key terms in their answers</a:t>
            </a:r>
            <a:endParaRPr/>
          </a:p>
        </p:txBody>
      </p:sp>
      <p:sp>
        <p:nvSpPr>
          <p:cNvPr id="218" name="Google Shape;218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21c1d4b5b24_0_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4" name="Google Shape;224;g21c1d4b5b24_0_2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5" name="Google Shape;225;g21c1d4b5b24_0_2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21c1d4b5b24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1" name="Google Shape;231;g21c1d4b5b24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21c1d524389_0_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Alternating one topic a week between Easter and the exam of the accounting topics</a:t>
            </a:r>
            <a:endParaRPr/>
          </a:p>
        </p:txBody>
      </p:sp>
      <p:sp>
        <p:nvSpPr>
          <p:cNvPr id="237" name="Google Shape;237;g21c1d524389_0_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jp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9.jp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7.jp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0.jp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jp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3.jp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jp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5.jp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2">
  <p:cSld name="Cover 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3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1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31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32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32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3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3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3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33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33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33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33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3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3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3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3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3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3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36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5" name="Google Shape;65;p36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6" name="Google Shape;66;p3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3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37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2" name="Google Shape;72;p37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3" name="Google Shape;73;p3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3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3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38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" name="Google Shape;79;p3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3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9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39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" name="Google Shape;85;p3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3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3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ange light">
  <p:cSld name="orange ligh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ange light" type="tx">
  <p:cSld name="TITLE_AND_BOD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3"/>
          <p:cNvSpPr txBox="1"/>
          <p:nvPr>
            <p:ph idx="12" type="sldNum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1">
  <p:cSld name="Cover 1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5"/>
          <p:cNvSpPr txBox="1"/>
          <p:nvPr>
            <p:ph type="title"/>
          </p:nvPr>
        </p:nvSpPr>
        <p:spPr>
          <a:xfrm>
            <a:off x="467496" y="4022725"/>
            <a:ext cx="10515601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/>
        </p:txBody>
      </p:sp>
      <p:sp>
        <p:nvSpPr>
          <p:cNvPr id="96" name="Google Shape;96;p15"/>
          <p:cNvSpPr txBox="1"/>
          <p:nvPr>
            <p:ph idx="12" type="sldNum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2">
  <p:cSld name="Cover 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 txBox="1"/>
          <p:nvPr>
            <p:ph idx="12" type="sldNum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 orange">
  <p:cSld name="Section Head orang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 txBox="1"/>
          <p:nvPr>
            <p:ph idx="12" type="sldNum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purple">
  <p:cSld name="Section purp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0"/>
          <p:cNvSpPr txBox="1"/>
          <p:nvPr>
            <p:ph idx="12" type="sldNum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urple light background">
  <p:cSld name="Purple light background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1"/>
          <p:cNvSpPr txBox="1"/>
          <p:nvPr>
            <p:ph idx="12" type="sldNum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 section">
  <p:cSld name="Red section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2"/>
          <p:cNvSpPr txBox="1"/>
          <p:nvPr>
            <p:ph idx="12" type="sldNum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 light">
  <p:cSld name="red ligh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3"/>
          <p:cNvSpPr txBox="1"/>
          <p:nvPr>
            <p:ph idx="12" type="sldNum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lobe light background">
  <p:cSld name="globe light background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4"/>
          <p:cNvSpPr txBox="1"/>
          <p:nvPr>
            <p:ph idx="12" type="sldNum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bg>
      <p:bgPr>
        <a:solidFill>
          <a:srgbClr val="FFFFFF"/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>
                <a:solidFill>
                  <a:srgbClr val="000000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/>
        </p:txBody>
      </p:sp>
      <p:sp>
        <p:nvSpPr>
          <p:cNvPr id="113" name="Google Shape;113;p4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4" name="Google Shape;114;p45"/>
          <p:cNvSpPr txBox="1"/>
          <p:nvPr>
            <p:ph idx="12" type="sldNum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 light">
  <p:cSld name="red ligh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 Header">
    <p:bg>
      <p:bgPr>
        <a:solidFill>
          <a:srgbClr val="FFFFFF"/>
        </a:solid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6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Calibri"/>
              <a:buNone/>
              <a:defRPr sz="6000">
                <a:solidFill>
                  <a:srgbClr val="000000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/>
        </p:txBody>
      </p:sp>
      <p:sp>
        <p:nvSpPr>
          <p:cNvPr id="117" name="Google Shape;117;p46"/>
          <p:cNvSpPr txBox="1"/>
          <p:nvPr>
            <p:ph idx="1" type="body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8" name="Google Shape;118;p46"/>
          <p:cNvSpPr txBox="1"/>
          <p:nvPr>
            <p:ph idx="12" type="sldNum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bg>
      <p:bgPr>
        <a:solidFill>
          <a:srgbClr val="FFFFFF"/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>
                <a:solidFill>
                  <a:srgbClr val="000000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/>
        </p:txBody>
      </p:sp>
      <p:sp>
        <p:nvSpPr>
          <p:cNvPr id="121" name="Google Shape;121;p47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2" name="Google Shape;122;p47"/>
          <p:cNvSpPr txBox="1"/>
          <p:nvPr>
            <p:ph idx="12" type="sldNum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>
  <p:cSld name="Comparison">
    <p:bg>
      <p:bgPr>
        <a:solidFill>
          <a:srgbClr val="FFFFFF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8"/>
          <p:cNvSpPr txBox="1"/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>
                <a:solidFill>
                  <a:srgbClr val="000000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/>
        </p:txBody>
      </p:sp>
      <p:sp>
        <p:nvSpPr>
          <p:cNvPr id="125" name="Google Shape;125;p48"/>
          <p:cNvSpPr txBox="1"/>
          <p:nvPr>
            <p:ph idx="1" type="body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b="1" sz="2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b="1" sz="2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b="1" sz="2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b="1" sz="2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6" name="Google Shape;126;p48"/>
          <p:cNvSpPr txBox="1"/>
          <p:nvPr>
            <p:ph idx="2" type="body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7" name="Google Shape;127;p48"/>
          <p:cNvSpPr txBox="1"/>
          <p:nvPr>
            <p:ph idx="12" type="sldNum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bg>
      <p:bgPr>
        <a:solidFill>
          <a:srgbClr val="FFFFFF"/>
        </a:soli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4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>
                <a:solidFill>
                  <a:srgbClr val="000000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/>
        </p:txBody>
      </p:sp>
      <p:sp>
        <p:nvSpPr>
          <p:cNvPr id="130" name="Google Shape;130;p49"/>
          <p:cNvSpPr txBox="1"/>
          <p:nvPr>
            <p:ph idx="12" type="sldNum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bg>
      <p:bgPr>
        <a:solidFill>
          <a:srgbClr val="FFFFFF"/>
        </a:solid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50"/>
          <p:cNvSpPr txBox="1"/>
          <p:nvPr>
            <p:ph idx="12" type="sldNum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bg>
      <p:bgPr>
        <a:solidFill>
          <a:srgbClr val="FFFFFF"/>
        </a:solid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1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>
                <a:solidFill>
                  <a:srgbClr val="000000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/>
        </p:txBody>
      </p:sp>
      <p:sp>
        <p:nvSpPr>
          <p:cNvPr id="135" name="Google Shape;135;p51"/>
          <p:cNvSpPr txBox="1"/>
          <p:nvPr>
            <p:ph idx="1" type="body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1pPr>
            <a:lvl2pPr indent="-4318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2pPr>
            <a:lvl3pPr indent="-4318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3pPr>
            <a:lvl4pPr indent="-4318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4pPr>
            <a:lvl5pPr indent="-4318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6" name="Google Shape;136;p51"/>
          <p:cNvSpPr txBox="1"/>
          <p:nvPr>
            <p:ph idx="2" type="body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7" name="Google Shape;137;p51"/>
          <p:cNvSpPr txBox="1"/>
          <p:nvPr>
            <p:ph idx="12" type="sldNum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bg>
      <p:bgPr>
        <a:solidFill>
          <a:srgbClr val="FFFFFF"/>
        </a:solid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52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>
                <a:solidFill>
                  <a:srgbClr val="000000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/>
        </p:txBody>
      </p:sp>
      <p:sp>
        <p:nvSpPr>
          <p:cNvPr id="140" name="Google Shape;140;p52"/>
          <p:cNvSpPr/>
          <p:nvPr>
            <p:ph idx="2" type="pic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41" name="Google Shape;141;p52"/>
          <p:cNvSpPr txBox="1"/>
          <p:nvPr>
            <p:ph idx="1" type="body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2" name="Google Shape;142;p52"/>
          <p:cNvSpPr txBox="1"/>
          <p:nvPr>
            <p:ph idx="12" type="sldNum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bg>
      <p:bgPr>
        <a:solidFill>
          <a:srgbClr val="FFFFFF"/>
        </a:solid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53"/>
          <p:cNvSpPr txBox="1"/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Calibri"/>
              <a:buNone/>
              <a:defRPr sz="6000">
                <a:solidFill>
                  <a:srgbClr val="000000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/>
        </p:txBody>
      </p:sp>
      <p:sp>
        <p:nvSpPr>
          <p:cNvPr id="145" name="Google Shape;145;p53"/>
          <p:cNvSpPr txBox="1"/>
          <p:nvPr>
            <p:ph idx="1" type="body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1pPr>
            <a:lvl2pPr indent="-228600" lvl="1" marL="9144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2pPr>
            <a:lvl3pPr indent="-228600" lvl="2" marL="1371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3pPr>
            <a:lvl4pPr indent="-228600" lvl="3" marL="18288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4pPr>
            <a:lvl5pPr indent="-228600" lvl="4" marL="22860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6" name="Google Shape;146;p53"/>
          <p:cNvSpPr txBox="1"/>
          <p:nvPr>
            <p:ph idx="12" type="sldNum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bg>
      <p:bgPr>
        <a:solidFill>
          <a:srgbClr val="FFFFFF"/>
        </a:solid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5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>
                <a:solidFill>
                  <a:srgbClr val="000000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/>
        </p:txBody>
      </p:sp>
      <p:sp>
        <p:nvSpPr>
          <p:cNvPr id="149" name="Google Shape;149;p5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0" name="Google Shape;150;p54"/>
          <p:cNvSpPr txBox="1"/>
          <p:nvPr>
            <p:ph idx="12" type="sldNum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Section Header">
  <p:cSld name="1_Section Header">
    <p:bg>
      <p:bgPr>
        <a:solidFill>
          <a:srgbClr val="FFFFFF"/>
        </a:solidFill>
      </p:bgPr>
    </p:bg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5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Calibri"/>
              <a:buNone/>
              <a:defRPr sz="6000">
                <a:solidFill>
                  <a:srgbClr val="000000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/>
        </p:txBody>
      </p:sp>
      <p:sp>
        <p:nvSpPr>
          <p:cNvPr id="153" name="Google Shape;153;p55"/>
          <p:cNvSpPr txBox="1"/>
          <p:nvPr>
            <p:ph idx="1" type="body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4" name="Google Shape;154;p55"/>
          <p:cNvSpPr txBox="1"/>
          <p:nvPr>
            <p:ph idx="12" type="sldNum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urple light background">
  <p:cSld name="Purple light background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wo Content">
  <p:cSld name="1_Two Content">
    <p:bg>
      <p:bgPr>
        <a:solidFill>
          <a:srgbClr val="FFFFFF"/>
        </a:solidFill>
      </p:bgPr>
    </p:bg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5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>
                <a:solidFill>
                  <a:srgbClr val="000000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/>
        </p:txBody>
      </p:sp>
      <p:sp>
        <p:nvSpPr>
          <p:cNvPr id="157" name="Google Shape;157;p5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8" name="Google Shape;158;p56"/>
          <p:cNvSpPr txBox="1"/>
          <p:nvPr>
            <p:ph idx="12" type="sldNum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mparison">
  <p:cSld name="1_Comparison">
    <p:bg>
      <p:bgPr>
        <a:solidFill>
          <a:srgbClr val="FFFFFF"/>
        </a:solid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57"/>
          <p:cNvSpPr txBox="1"/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>
                <a:solidFill>
                  <a:srgbClr val="000000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/>
        </p:txBody>
      </p:sp>
      <p:sp>
        <p:nvSpPr>
          <p:cNvPr id="161" name="Google Shape;161;p57"/>
          <p:cNvSpPr txBox="1"/>
          <p:nvPr>
            <p:ph idx="1" type="body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b="1" sz="2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b="1" sz="2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b="1" sz="2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b="1" sz="2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2" name="Google Shape;162;p57"/>
          <p:cNvSpPr txBox="1"/>
          <p:nvPr>
            <p:ph idx="2" type="body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3" name="Google Shape;163;p57"/>
          <p:cNvSpPr txBox="1"/>
          <p:nvPr>
            <p:ph idx="12" type="sldNum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Only">
  <p:cSld name="1_Title Only">
    <p:bg>
      <p:bgPr>
        <a:solidFill>
          <a:srgbClr val="FFFFFF"/>
        </a:solidFill>
      </p:bgPr>
    </p:bg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5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>
                <a:solidFill>
                  <a:srgbClr val="000000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/>
        </p:txBody>
      </p:sp>
      <p:sp>
        <p:nvSpPr>
          <p:cNvPr id="166" name="Google Shape;166;p58"/>
          <p:cNvSpPr txBox="1"/>
          <p:nvPr>
            <p:ph idx="12" type="sldNum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Blank">
  <p:cSld name="1_Blank">
    <p:bg>
      <p:bgPr>
        <a:solidFill>
          <a:srgbClr val="FFFFFF"/>
        </a:solidFill>
      </p:bgPr>
    </p:bg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59"/>
          <p:cNvSpPr txBox="1"/>
          <p:nvPr>
            <p:ph idx="12" type="sldNum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t with Caption">
  <p:cSld name="1_Content with Caption">
    <p:bg>
      <p:bgPr>
        <a:solidFill>
          <a:srgbClr val="FFFFFF"/>
        </a:solidFill>
      </p:bgPr>
    </p:bg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60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>
                <a:solidFill>
                  <a:srgbClr val="000000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/>
        </p:txBody>
      </p:sp>
      <p:sp>
        <p:nvSpPr>
          <p:cNvPr id="171" name="Google Shape;171;p60"/>
          <p:cNvSpPr txBox="1"/>
          <p:nvPr>
            <p:ph idx="1" type="body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1pPr>
            <a:lvl2pPr indent="-4318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2pPr>
            <a:lvl3pPr indent="-4318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3pPr>
            <a:lvl4pPr indent="-4318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4pPr>
            <a:lvl5pPr indent="-4318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2" name="Google Shape;172;p60"/>
          <p:cNvSpPr txBox="1"/>
          <p:nvPr>
            <p:ph idx="2" type="body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3" name="Google Shape;173;p60"/>
          <p:cNvSpPr txBox="1"/>
          <p:nvPr>
            <p:ph idx="12" type="sldNum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Picture with Caption">
  <p:cSld name="1_Picture with Caption">
    <p:bg>
      <p:bgPr>
        <a:solidFill>
          <a:srgbClr val="FFFFFF"/>
        </a:solidFill>
      </p:bgPr>
    </p:bg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61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>
                <a:solidFill>
                  <a:srgbClr val="000000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/>
        </p:txBody>
      </p:sp>
      <p:sp>
        <p:nvSpPr>
          <p:cNvPr id="176" name="Google Shape;176;p61"/>
          <p:cNvSpPr/>
          <p:nvPr>
            <p:ph idx="2" type="pic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77" name="Google Shape;177;p61"/>
          <p:cNvSpPr txBox="1"/>
          <p:nvPr>
            <p:ph idx="1" type="body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8" name="Google Shape;178;p61"/>
          <p:cNvSpPr txBox="1"/>
          <p:nvPr>
            <p:ph idx="12" type="sldNum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1">
  <p:cSld name="Cover 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1"/>
          <p:cNvSpPr txBox="1"/>
          <p:nvPr>
            <p:ph type="title"/>
          </p:nvPr>
        </p:nvSpPr>
        <p:spPr>
          <a:xfrm>
            <a:off x="467497" y="40227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 orange">
  <p:cSld name="Section Head orang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purple">
  <p:cSld name="Section purp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 section">
  <p:cSld name="Red section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lobe light background">
  <p:cSld name="globe light background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38.xml"/><Relationship Id="rId22" Type="http://schemas.openxmlformats.org/officeDocument/2006/relationships/slideLayout" Target="../slideLayouts/slideLayout40.xml"/><Relationship Id="rId21" Type="http://schemas.openxmlformats.org/officeDocument/2006/relationships/slideLayout" Target="../slideLayouts/slideLayout39.xml"/><Relationship Id="rId24" Type="http://schemas.openxmlformats.org/officeDocument/2006/relationships/slideLayout" Target="../slideLayouts/slideLayout42.xml"/><Relationship Id="rId23" Type="http://schemas.openxmlformats.org/officeDocument/2006/relationships/slideLayout" Target="../slideLayouts/slideLayout41.xml"/><Relationship Id="rId1" Type="http://schemas.openxmlformats.org/officeDocument/2006/relationships/image" Target="../media/image37.jpg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26" Type="http://schemas.openxmlformats.org/officeDocument/2006/relationships/slideLayout" Target="../slideLayouts/slideLayout44.xml"/><Relationship Id="rId25" Type="http://schemas.openxmlformats.org/officeDocument/2006/relationships/slideLayout" Target="../slideLayouts/slideLayout43.xml"/><Relationship Id="rId28" Type="http://schemas.openxmlformats.org/officeDocument/2006/relationships/theme" Target="../theme/theme3.xml"/><Relationship Id="rId27" Type="http://schemas.openxmlformats.org/officeDocument/2006/relationships/slideLayout" Target="../slideLayouts/slideLayout45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34.xml"/><Relationship Id="rId19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2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2"/>
          <p:cNvSpPr txBox="1"/>
          <p:nvPr>
            <p:ph type="title"/>
          </p:nvPr>
        </p:nvSpPr>
        <p:spPr>
          <a:xfrm>
            <a:off x="467496" y="4022725"/>
            <a:ext cx="10515601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" name="Google Shape;90;p12"/>
          <p:cNvSpPr txBox="1"/>
          <p:nvPr>
            <p:ph idx="1"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064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064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064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064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" name="Google Shape;91;p12"/>
          <p:cNvSpPr txBox="1"/>
          <p:nvPr>
            <p:ph idx="12" type="sldNum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  <p:sldLayoutId id="2147483686" r:id="rId19"/>
    <p:sldLayoutId id="2147483687" r:id="rId20"/>
    <p:sldLayoutId id="2147483688" r:id="rId21"/>
    <p:sldLayoutId id="2147483689" r:id="rId22"/>
    <p:sldLayoutId id="2147483690" r:id="rId23"/>
    <p:sldLayoutId id="2147483691" r:id="rId24"/>
    <p:sldLayoutId id="2147483692" r:id="rId25"/>
    <p:sldLayoutId id="2147483693" r:id="rId26"/>
    <p:sldLayoutId id="2147483694" r:id="rId2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3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5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2.png"/><Relationship Id="rId4" Type="http://schemas.openxmlformats.org/officeDocument/2006/relationships/image" Target="../media/image34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9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2.png"/><Relationship Id="rId4" Type="http://schemas.openxmlformats.org/officeDocument/2006/relationships/image" Target="../media/image38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7.png"/><Relationship Id="rId4" Type="http://schemas.openxmlformats.org/officeDocument/2006/relationships/image" Target="../media/image28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1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43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Relationship Id="rId4" Type="http://schemas.openxmlformats.org/officeDocument/2006/relationships/image" Target="../media/image29.png"/><Relationship Id="rId5" Type="http://schemas.openxmlformats.org/officeDocument/2006/relationships/image" Target="../media/image1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"/>
          <p:cNvSpPr txBox="1"/>
          <p:nvPr/>
        </p:nvSpPr>
        <p:spPr>
          <a:xfrm>
            <a:off x="361950" y="323850"/>
            <a:ext cx="5886600" cy="3663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50"/>
              <a:buFont typeface="Arial"/>
              <a:buNone/>
            </a:pPr>
            <a:r>
              <a:rPr b="1" i="0" lang="en-US" sz="565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Teaching Techniques for The JC Business Studies Exam</a:t>
            </a:r>
            <a:endParaRPr b="1" i="0" sz="5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2becdc65dba_0_6"/>
          <p:cNvSpPr txBox="1"/>
          <p:nvPr/>
        </p:nvSpPr>
        <p:spPr>
          <a:xfrm>
            <a:off x="463296" y="365125"/>
            <a:ext cx="105156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783"/>
              </a:buClr>
              <a:buSzPts val="4000"/>
              <a:buFont typeface="Calibri"/>
              <a:buNone/>
            </a:pPr>
            <a:r>
              <a:rPr b="1" i="0" lang="en-US" sz="4000" u="none" cap="none" strike="noStrike">
                <a:solidFill>
                  <a:srgbClr val="8A5DA4"/>
                </a:solidFill>
                <a:latin typeface="Calibri"/>
                <a:ea typeface="Calibri"/>
                <a:cs typeface="Calibri"/>
                <a:sym typeface="Calibri"/>
              </a:rPr>
              <a:t>Q17 - Final Accounts </a:t>
            </a:r>
            <a:endParaRPr b="0" i="0" sz="1800" u="none" cap="none" strike="noStrike">
              <a:solidFill>
                <a:srgbClr val="8A5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g2becdc65dba_0_6"/>
          <p:cNvSpPr txBox="1"/>
          <p:nvPr/>
        </p:nvSpPr>
        <p:spPr>
          <a:xfrm>
            <a:off x="463300" y="1157775"/>
            <a:ext cx="6668400" cy="71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783"/>
              </a:buClr>
              <a:buSzPts val="2400"/>
              <a:buFont typeface="Calibri"/>
              <a:buNone/>
            </a:pPr>
            <a:r>
              <a:rPr b="1" i="0" lang="en-US" sz="2400" u="none" cap="none" strike="noStrike">
                <a:solidFill>
                  <a:srgbClr val="8A5DA4"/>
                </a:solidFill>
                <a:latin typeface="Calibri"/>
                <a:ea typeface="Calibri"/>
                <a:cs typeface="Calibri"/>
                <a:sym typeface="Calibri"/>
              </a:rPr>
              <a:t>Template is needed - teaching section by section </a:t>
            </a:r>
            <a:endParaRPr b="1" i="0" sz="2400" u="none" cap="none" strike="noStrike">
              <a:solidFill>
                <a:srgbClr val="8A5DA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783"/>
              </a:buClr>
              <a:buSzPts val="2400"/>
              <a:buFont typeface="Calibri"/>
              <a:buNone/>
            </a:pPr>
            <a:r>
              <a:t/>
            </a:r>
            <a:endParaRPr b="1" i="0" sz="2400" u="none" cap="none" strike="noStrike">
              <a:solidFill>
                <a:srgbClr val="8A5DA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8A5DA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783"/>
              </a:buClr>
              <a:buSzPts val="2400"/>
              <a:buFont typeface="Calibri"/>
              <a:buNone/>
            </a:pPr>
            <a:r>
              <a:t/>
            </a:r>
            <a:endParaRPr b="1" i="0" sz="2400" u="none" cap="none" strike="noStrike">
              <a:solidFill>
                <a:srgbClr val="8A5DA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783"/>
              </a:buClr>
              <a:buSzPts val="2400"/>
              <a:buFont typeface="Calibri"/>
              <a:buNone/>
            </a:pPr>
            <a:r>
              <a:t/>
            </a:r>
            <a:endParaRPr b="1" i="0" sz="2400" u="none" cap="none" strike="noStrike">
              <a:solidFill>
                <a:srgbClr val="8A5DA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783"/>
              </a:buClr>
              <a:buSzPts val="2400"/>
              <a:buFont typeface="Calibri"/>
              <a:buNone/>
            </a:pPr>
            <a:r>
              <a:t/>
            </a:r>
            <a:endParaRPr b="1" i="0" sz="2400" u="none" cap="none" strike="noStrike">
              <a:solidFill>
                <a:srgbClr val="8A5DA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783"/>
              </a:buClr>
              <a:buSzPts val="2400"/>
              <a:buFont typeface="Calibri"/>
              <a:buNone/>
            </a:pPr>
            <a:r>
              <a:t/>
            </a:r>
            <a:endParaRPr b="1" i="0" sz="2400" u="none" cap="none" strike="noStrike">
              <a:solidFill>
                <a:srgbClr val="8A5DA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783"/>
              </a:buClr>
              <a:buSzPts val="2400"/>
              <a:buFont typeface="Calibri"/>
              <a:buNone/>
            </a:pPr>
            <a:r>
              <a:t/>
            </a:r>
            <a:endParaRPr b="1" i="0" sz="2400" u="none" cap="none" strike="noStrike">
              <a:solidFill>
                <a:srgbClr val="8A5DA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783"/>
              </a:buClr>
              <a:buSzPts val="2400"/>
              <a:buFont typeface="Calibri"/>
              <a:buNone/>
            </a:pPr>
            <a:r>
              <a:t/>
            </a:r>
            <a:endParaRPr b="1" i="0" sz="2400" u="none" cap="none" strike="noStrike">
              <a:solidFill>
                <a:srgbClr val="8A5DA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783"/>
              </a:buClr>
              <a:buSzPts val="2400"/>
              <a:buFont typeface="Calibri"/>
              <a:buNone/>
            </a:pPr>
            <a:r>
              <a:t/>
            </a:r>
            <a:endParaRPr b="1" i="0" sz="2400" u="none" cap="none" strike="noStrike">
              <a:solidFill>
                <a:srgbClr val="8A5DA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783"/>
              </a:buClr>
              <a:buSzPts val="2400"/>
              <a:buFont typeface="Calibri"/>
              <a:buNone/>
            </a:pPr>
            <a:r>
              <a:t/>
            </a:r>
            <a:endParaRPr b="1" i="0" sz="2400" u="none" cap="none" strike="noStrike">
              <a:solidFill>
                <a:srgbClr val="8A5DA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783"/>
              </a:buClr>
              <a:buSzPts val="2400"/>
              <a:buFont typeface="Calibri"/>
              <a:buNone/>
            </a:pPr>
            <a:r>
              <a:t/>
            </a:r>
            <a:endParaRPr b="1" i="0" sz="2400" u="none" cap="none" strike="noStrike">
              <a:solidFill>
                <a:srgbClr val="8A5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g2becdc65dba_0_6"/>
          <p:cNvSpPr txBox="1"/>
          <p:nvPr/>
        </p:nvSpPr>
        <p:spPr>
          <a:xfrm>
            <a:off x="581375" y="1836625"/>
            <a:ext cx="5792400" cy="71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783"/>
              </a:buClr>
              <a:buSzPts val="2400"/>
              <a:buFont typeface="Calibri"/>
              <a:buNone/>
            </a:pPr>
            <a:r>
              <a:rPr b="1" i="0" lang="en-US" sz="2400" u="none" cap="none" strike="noStrike">
                <a:solidFill>
                  <a:srgbClr val="8A5DA4"/>
                </a:solidFill>
                <a:latin typeface="Calibri"/>
                <a:ea typeface="Calibri"/>
                <a:cs typeface="Calibri"/>
                <a:sym typeface="Calibri"/>
              </a:rPr>
              <a:t>Workings are important - Depreciation</a:t>
            </a:r>
            <a:endParaRPr b="1" i="0" sz="2400" u="none" cap="none" strike="noStrike">
              <a:solidFill>
                <a:srgbClr val="8A5DA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9" name="Google Shape;249;g2becdc65dba_0_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0752" y="2547625"/>
            <a:ext cx="8466625" cy="2739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2becdc65dba_0_19"/>
          <p:cNvSpPr txBox="1"/>
          <p:nvPr/>
        </p:nvSpPr>
        <p:spPr>
          <a:xfrm>
            <a:off x="463296" y="365125"/>
            <a:ext cx="105156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783"/>
              </a:buClr>
              <a:buSzPts val="4000"/>
              <a:buFont typeface="Calibri"/>
              <a:buNone/>
            </a:pPr>
            <a:r>
              <a:rPr b="1" i="0" lang="en-US" sz="4000" u="none" cap="none" strike="noStrike">
                <a:solidFill>
                  <a:srgbClr val="8A5DA4"/>
                </a:solidFill>
                <a:latin typeface="Calibri"/>
                <a:ea typeface="Calibri"/>
                <a:cs typeface="Calibri"/>
                <a:sym typeface="Calibri"/>
              </a:rPr>
              <a:t>Final Accounts </a:t>
            </a:r>
            <a:endParaRPr b="0" i="0" sz="1800" u="none" cap="none" strike="noStrike">
              <a:solidFill>
                <a:srgbClr val="8A5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g2becdc65dba_0_19"/>
          <p:cNvSpPr txBox="1"/>
          <p:nvPr/>
        </p:nvSpPr>
        <p:spPr>
          <a:xfrm>
            <a:off x="278200" y="4422450"/>
            <a:ext cx="10700700" cy="13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783"/>
              </a:buClr>
              <a:buSzPts val="2400"/>
              <a:buFont typeface="Calibri"/>
              <a:buNone/>
            </a:pPr>
            <a:r>
              <a:rPr b="1" i="0" lang="en-US" sz="2400" u="none" cap="none" strike="noStrike">
                <a:solidFill>
                  <a:srgbClr val="8A5DA4"/>
                </a:solidFill>
                <a:latin typeface="Calibri"/>
                <a:ea typeface="Calibri"/>
                <a:cs typeface="Calibri"/>
                <a:sym typeface="Calibri"/>
              </a:rPr>
              <a:t>Marks are awarded for headings, slightly more specific than last year - </a:t>
            </a:r>
            <a:endParaRPr b="1" i="0" sz="2400" u="none" cap="none" strike="noStrike">
              <a:solidFill>
                <a:srgbClr val="8A5DA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A5DA4"/>
              </a:buClr>
              <a:buSzPts val="2400"/>
              <a:buFont typeface="Calibri"/>
              <a:buChar char="●"/>
            </a:pPr>
            <a:r>
              <a:rPr b="1" i="0" lang="en-US" sz="2400" u="none" cap="none" strike="noStrike">
                <a:solidFill>
                  <a:srgbClr val="8A5DA4"/>
                </a:solidFill>
                <a:latin typeface="Calibri"/>
                <a:ea typeface="Calibri"/>
                <a:cs typeface="Calibri"/>
                <a:sym typeface="Calibri"/>
              </a:rPr>
              <a:t>Acceptable headings - i.e Current Liabilities falling due within one year</a:t>
            </a:r>
            <a:endParaRPr b="1" i="0" sz="2400" u="none" cap="none" strike="noStrike">
              <a:solidFill>
                <a:srgbClr val="8A5DA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A5DA4"/>
              </a:buClr>
              <a:buSzPts val="2400"/>
              <a:buFont typeface="Calibri"/>
              <a:buChar char="●"/>
            </a:pPr>
            <a:r>
              <a:rPr b="1" i="0" lang="en-US" sz="2400" u="none" cap="none" strike="noStrike">
                <a:solidFill>
                  <a:srgbClr val="8A5DA4"/>
                </a:solidFill>
                <a:latin typeface="Calibri"/>
                <a:ea typeface="Calibri"/>
                <a:cs typeface="Calibri"/>
                <a:sym typeface="Calibri"/>
              </a:rPr>
              <a:t>Need to label authorised vs issued share capital</a:t>
            </a:r>
            <a:endParaRPr b="1" i="0" sz="2400" u="none" cap="none" strike="noStrike">
              <a:solidFill>
                <a:srgbClr val="8A5DA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6" name="Google Shape;256;g2becdc65dba_0_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3300" y="1054500"/>
            <a:ext cx="6342700" cy="3296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6"/>
          <p:cNvSpPr txBox="1"/>
          <p:nvPr/>
        </p:nvSpPr>
        <p:spPr>
          <a:xfrm>
            <a:off x="463296" y="365125"/>
            <a:ext cx="105156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783"/>
              </a:buClr>
              <a:buSzPts val="4000"/>
              <a:buFont typeface="Calibri"/>
              <a:buNone/>
            </a:pPr>
            <a:r>
              <a:rPr b="1" i="0" lang="en-US" sz="4000" u="none" cap="none" strike="noStrike">
                <a:solidFill>
                  <a:srgbClr val="8A5DA4"/>
                </a:solidFill>
                <a:latin typeface="Calibri"/>
                <a:ea typeface="Calibri"/>
                <a:cs typeface="Calibri"/>
                <a:sym typeface="Calibri"/>
              </a:rPr>
              <a:t>Final Accounts </a:t>
            </a:r>
            <a:endParaRPr b="0" i="0" sz="1800" u="none" cap="none" strike="noStrike">
              <a:solidFill>
                <a:srgbClr val="8A5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2" name="Google Shape;262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3300" y="1263200"/>
            <a:ext cx="7477125" cy="388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8"/>
          <p:cNvSpPr/>
          <p:nvPr/>
        </p:nvSpPr>
        <p:spPr>
          <a:xfrm>
            <a:off x="3043881" y="648731"/>
            <a:ext cx="3052200" cy="432600"/>
          </a:xfrm>
          <a:prstGeom prst="rect">
            <a:avLst/>
          </a:prstGeom>
          <a:solidFill>
            <a:srgbClr val="FDB83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Explain</a:t>
            </a:r>
            <a:endParaRPr b="1" i="0" sz="2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8"/>
          <p:cNvSpPr/>
          <p:nvPr/>
        </p:nvSpPr>
        <p:spPr>
          <a:xfrm>
            <a:off x="6268994" y="661087"/>
            <a:ext cx="3052200" cy="432600"/>
          </a:xfrm>
          <a:prstGeom prst="rect">
            <a:avLst/>
          </a:prstGeom>
          <a:solidFill>
            <a:srgbClr val="FFE05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en-US" sz="2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Distinguish</a:t>
            </a:r>
            <a:endParaRPr b="1" i="0" sz="23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8"/>
          <p:cNvSpPr/>
          <p:nvPr/>
        </p:nvSpPr>
        <p:spPr>
          <a:xfrm>
            <a:off x="3043882" y="3849130"/>
            <a:ext cx="3052200" cy="1482900"/>
          </a:xfrm>
          <a:prstGeom prst="rect">
            <a:avLst/>
          </a:prstGeom>
          <a:solidFill>
            <a:srgbClr val="57C5C7">
              <a:alpha val="6941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Explain</a:t>
            </a:r>
            <a:endParaRPr b="1" i="0" sz="2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Advantages / Disadvantages</a:t>
            </a:r>
            <a:endParaRPr b="1" i="0" sz="2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Refer to Qs &amp; give example</a:t>
            </a:r>
            <a:endParaRPr b="1" i="0" sz="2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8"/>
          <p:cNvSpPr/>
          <p:nvPr/>
        </p:nvSpPr>
        <p:spPr>
          <a:xfrm>
            <a:off x="6268993" y="3849130"/>
            <a:ext cx="3052200" cy="1482900"/>
          </a:xfrm>
          <a:prstGeom prst="rect">
            <a:avLst/>
          </a:prstGeom>
          <a:solidFill>
            <a:srgbClr val="40C8F4">
              <a:alpha val="6941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Impacts / effects / affects</a:t>
            </a:r>
            <a:endParaRPr b="1" i="0" sz="2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State</a:t>
            </a:r>
            <a:endParaRPr b="1" i="0" sz="2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Explain</a:t>
            </a:r>
            <a:endParaRPr b="1" i="0" sz="2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Expand - explain the impact</a:t>
            </a:r>
            <a:endParaRPr b="1" i="0" sz="2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8"/>
          <p:cNvSpPr/>
          <p:nvPr/>
        </p:nvSpPr>
        <p:spPr>
          <a:xfrm>
            <a:off x="3043881" y="1081216"/>
            <a:ext cx="3052200" cy="1482900"/>
          </a:xfrm>
          <a:prstGeom prst="rect">
            <a:avLst/>
          </a:prstGeom>
          <a:solidFill>
            <a:srgbClr val="FDB833">
              <a:alpha val="6941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-US" sz="2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Key term / definition</a:t>
            </a:r>
            <a:endParaRPr b="1" i="0" sz="21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-US" sz="2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Two pieces of info</a:t>
            </a:r>
            <a:endParaRPr b="1" i="0" sz="21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-US" sz="2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SEE method</a:t>
            </a:r>
            <a:endParaRPr b="1" i="0" sz="21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8"/>
          <p:cNvSpPr/>
          <p:nvPr/>
        </p:nvSpPr>
        <p:spPr>
          <a:xfrm>
            <a:off x="6268993" y="1081215"/>
            <a:ext cx="3052200" cy="1482900"/>
          </a:xfrm>
          <a:prstGeom prst="rect">
            <a:avLst/>
          </a:prstGeom>
          <a:solidFill>
            <a:srgbClr val="FFE05D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-US" sz="2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DIfference between</a:t>
            </a:r>
            <a:endParaRPr b="1" i="0" sz="21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-US" sz="2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Two definitions</a:t>
            </a:r>
            <a:endParaRPr b="1" i="0" sz="21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-US" sz="2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Clarify with examples</a:t>
            </a:r>
            <a:endParaRPr b="1" i="0" sz="21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8"/>
          <p:cNvSpPr/>
          <p:nvPr/>
        </p:nvSpPr>
        <p:spPr>
          <a:xfrm>
            <a:off x="3043882" y="3373394"/>
            <a:ext cx="3052200" cy="475800"/>
          </a:xfrm>
          <a:prstGeom prst="rect">
            <a:avLst/>
          </a:prstGeom>
          <a:solidFill>
            <a:srgbClr val="57C5C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Describe</a:t>
            </a: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8"/>
          <p:cNvSpPr/>
          <p:nvPr/>
        </p:nvSpPr>
        <p:spPr>
          <a:xfrm>
            <a:off x="6268993" y="3373394"/>
            <a:ext cx="3052200" cy="475800"/>
          </a:xfrm>
          <a:prstGeom prst="rect">
            <a:avLst/>
          </a:prstGeom>
          <a:solidFill>
            <a:srgbClr val="40C8F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en-US" sz="2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Outline </a:t>
            </a:r>
            <a:endParaRPr b="1" i="0" sz="23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9"/>
          <p:cNvSpPr/>
          <p:nvPr/>
        </p:nvSpPr>
        <p:spPr>
          <a:xfrm>
            <a:off x="3043881" y="661087"/>
            <a:ext cx="3052200" cy="432600"/>
          </a:xfrm>
          <a:prstGeom prst="rect">
            <a:avLst/>
          </a:prstGeom>
          <a:solidFill>
            <a:srgbClr val="0098A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en-US" sz="2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Identify</a:t>
            </a:r>
            <a:endParaRPr b="1" i="0" sz="25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9"/>
          <p:cNvSpPr/>
          <p:nvPr/>
        </p:nvSpPr>
        <p:spPr>
          <a:xfrm>
            <a:off x="6271051" y="661087"/>
            <a:ext cx="3052200" cy="432600"/>
          </a:xfrm>
          <a:prstGeom prst="rect">
            <a:avLst/>
          </a:prstGeom>
          <a:solidFill>
            <a:srgbClr val="2E56A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en-US" sz="2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Classify</a:t>
            </a:r>
            <a:endParaRPr b="1" i="0" sz="2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9"/>
          <p:cNvSpPr/>
          <p:nvPr/>
        </p:nvSpPr>
        <p:spPr>
          <a:xfrm>
            <a:off x="3043881" y="3849130"/>
            <a:ext cx="3052200" cy="1482900"/>
          </a:xfrm>
          <a:prstGeom prst="rect">
            <a:avLst/>
          </a:prstGeom>
          <a:solidFill>
            <a:srgbClr val="BCD953">
              <a:alpha val="6941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en-US" sz="2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Explain with an example</a:t>
            </a:r>
            <a:endParaRPr b="1" i="0" sz="25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en-US" sz="2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Diagram / Graph</a:t>
            </a:r>
            <a:endParaRPr b="1" i="0" sz="25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9"/>
          <p:cNvSpPr/>
          <p:nvPr/>
        </p:nvSpPr>
        <p:spPr>
          <a:xfrm>
            <a:off x="6271051" y="3849130"/>
            <a:ext cx="3052200" cy="1482900"/>
          </a:xfrm>
          <a:prstGeom prst="rect">
            <a:avLst/>
          </a:prstGeom>
          <a:solidFill>
            <a:srgbClr val="3DA546">
              <a:alpha val="6941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State</a:t>
            </a:r>
            <a:endParaRPr b="1" i="0" sz="2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Explain</a:t>
            </a:r>
            <a:endParaRPr b="1" i="0" sz="2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Example</a:t>
            </a:r>
            <a:endParaRPr b="1" i="0" sz="2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9"/>
          <p:cNvSpPr/>
          <p:nvPr/>
        </p:nvSpPr>
        <p:spPr>
          <a:xfrm>
            <a:off x="3043881" y="3373394"/>
            <a:ext cx="3052200" cy="475800"/>
          </a:xfrm>
          <a:prstGeom prst="rect">
            <a:avLst/>
          </a:prstGeom>
          <a:solidFill>
            <a:srgbClr val="BCD95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en-US" sz="2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Illustrate</a:t>
            </a:r>
            <a:endParaRPr b="1" i="0" sz="25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9"/>
          <p:cNvSpPr/>
          <p:nvPr/>
        </p:nvSpPr>
        <p:spPr>
          <a:xfrm>
            <a:off x="6271051" y="3373394"/>
            <a:ext cx="3052200" cy="475800"/>
          </a:xfrm>
          <a:prstGeom prst="rect">
            <a:avLst/>
          </a:prstGeom>
          <a:solidFill>
            <a:srgbClr val="3DA5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SEE Method</a:t>
            </a:r>
            <a:endParaRPr b="1" i="0" sz="2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9"/>
          <p:cNvSpPr/>
          <p:nvPr/>
        </p:nvSpPr>
        <p:spPr>
          <a:xfrm>
            <a:off x="3043881" y="1081217"/>
            <a:ext cx="3052200" cy="1482900"/>
          </a:xfrm>
          <a:prstGeom prst="rect">
            <a:avLst/>
          </a:prstGeom>
          <a:solidFill>
            <a:srgbClr val="0098A2">
              <a:alpha val="6941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en-US" sz="2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Brief explanation </a:t>
            </a:r>
            <a:endParaRPr b="1" i="0" sz="23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en-US" sz="2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Full sentence</a:t>
            </a:r>
            <a:endParaRPr b="1" i="0" sz="23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9"/>
          <p:cNvSpPr/>
          <p:nvPr/>
        </p:nvSpPr>
        <p:spPr>
          <a:xfrm>
            <a:off x="6271051" y="1081217"/>
            <a:ext cx="3052200" cy="1482900"/>
          </a:xfrm>
          <a:prstGeom prst="rect">
            <a:avLst/>
          </a:prstGeom>
          <a:solidFill>
            <a:srgbClr val="2E56A6">
              <a:alpha val="6941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Into categories</a:t>
            </a:r>
            <a:endParaRPr b="1" i="0" sz="2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e.g. expenses</a:t>
            </a:r>
            <a:endParaRPr b="1" i="0" sz="2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2becdc65dba_0_26"/>
          <p:cNvSpPr txBox="1"/>
          <p:nvPr/>
        </p:nvSpPr>
        <p:spPr>
          <a:xfrm>
            <a:off x="1568575" y="984925"/>
            <a:ext cx="9283800" cy="341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None/>
            </a:pPr>
            <a:r>
              <a:rPr b="1" i="0" lang="en-US" sz="41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Most common approach:</a:t>
            </a:r>
            <a:endParaRPr b="1" i="0" sz="41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None/>
            </a:pPr>
            <a:r>
              <a:t/>
            </a:r>
            <a:endParaRPr b="1" i="0" sz="41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None/>
            </a:pPr>
            <a:r>
              <a:rPr b="1" i="0" lang="en-US" sz="41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S - STATE</a:t>
            </a:r>
            <a:endParaRPr b="1" i="0" sz="41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None/>
            </a:pPr>
            <a:r>
              <a:rPr b="1" i="0" lang="en-US" sz="41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E - EXPLAIN</a:t>
            </a:r>
            <a:br>
              <a:rPr b="1" i="0" lang="en-US" sz="41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41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E - EXAMPLE</a:t>
            </a:r>
            <a:endParaRPr b="1" i="0" sz="41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7"/>
          <p:cNvSpPr/>
          <p:nvPr/>
        </p:nvSpPr>
        <p:spPr>
          <a:xfrm>
            <a:off x="6096000" y="1902553"/>
            <a:ext cx="5109900" cy="3330600"/>
          </a:xfrm>
          <a:prstGeom prst="roundRect">
            <a:avLst>
              <a:gd fmla="val 16667" name="adj"/>
            </a:avLst>
          </a:prstGeom>
          <a:solidFill>
            <a:srgbClr val="2E56A6">
              <a:alpha val="6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p7"/>
          <p:cNvSpPr/>
          <p:nvPr/>
        </p:nvSpPr>
        <p:spPr>
          <a:xfrm>
            <a:off x="731521" y="1902552"/>
            <a:ext cx="5109900" cy="3330600"/>
          </a:xfrm>
          <a:prstGeom prst="roundRect">
            <a:avLst>
              <a:gd fmla="val 16667" name="adj"/>
            </a:avLst>
          </a:prstGeom>
          <a:solidFill>
            <a:srgbClr val="2E56A6">
              <a:alpha val="6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7"/>
          <p:cNvSpPr/>
          <p:nvPr/>
        </p:nvSpPr>
        <p:spPr>
          <a:xfrm>
            <a:off x="6096000" y="1111914"/>
            <a:ext cx="5109900" cy="618000"/>
          </a:xfrm>
          <a:prstGeom prst="roundRect">
            <a:avLst>
              <a:gd fmla="val 16667" name="adj"/>
            </a:avLst>
          </a:prstGeom>
          <a:solidFill>
            <a:srgbClr val="2E56A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p7"/>
          <p:cNvSpPr/>
          <p:nvPr/>
        </p:nvSpPr>
        <p:spPr>
          <a:xfrm>
            <a:off x="731521" y="1111914"/>
            <a:ext cx="5109900" cy="618000"/>
          </a:xfrm>
          <a:prstGeom prst="roundRect">
            <a:avLst>
              <a:gd fmla="val 16667" name="adj"/>
            </a:avLst>
          </a:prstGeom>
          <a:solidFill>
            <a:srgbClr val="2E56A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7"/>
          <p:cNvSpPr txBox="1"/>
          <p:nvPr/>
        </p:nvSpPr>
        <p:spPr>
          <a:xfrm>
            <a:off x="463296" y="365125"/>
            <a:ext cx="105156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783"/>
              </a:buClr>
              <a:buSzPts val="4000"/>
              <a:buFont typeface="Calibri"/>
              <a:buNone/>
            </a:pPr>
            <a:r>
              <a:rPr b="1" i="0" lang="en-US" sz="4000" u="none" cap="none" strike="noStrike">
                <a:solidFill>
                  <a:srgbClr val="2E56A6"/>
                </a:solidFill>
                <a:latin typeface="Calibri"/>
                <a:ea typeface="Calibri"/>
                <a:cs typeface="Calibri"/>
                <a:sym typeface="Calibri"/>
              </a:rPr>
              <a:t>Mark Breakdown</a:t>
            </a:r>
            <a:endParaRPr b="0" i="0" sz="1800" u="none" cap="none" strike="noStrike">
              <a:solidFill>
                <a:srgbClr val="2E56A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03" name="Google Shape;303;p7"/>
          <p:cNvGraphicFramePr/>
          <p:nvPr/>
        </p:nvGraphicFramePr>
        <p:xfrm>
          <a:off x="838200" y="115576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{4FF66650-7C72-4182-A36F-717DF87865F8}</a:tableStyleId>
              </a:tblPr>
              <a:tblGrid>
                <a:gridCol w="5368075"/>
                <a:gridCol w="5147525"/>
              </a:tblGrid>
              <a:tr h="761850">
                <a:tc>
                  <a:txBody>
                    <a:bodyPr/>
                    <a:lstStyle/>
                    <a:p>
                      <a:pPr indent="0" lvl="0" marL="179999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All or nothing</a:t>
                      </a:r>
                      <a:endParaRPr sz="1400" u="none" cap="none" strike="noStrike"/>
                    </a:p>
                  </a:txBody>
                  <a:tcPr marT="41575" marB="41575" marR="75575" marL="755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79999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Partial Marks</a:t>
                      </a:r>
                      <a:endParaRPr sz="1400" u="none" cap="none" strike="noStrike"/>
                    </a:p>
                  </a:txBody>
                  <a:tcPr marT="41575" marB="41575" marR="75575" marL="755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4300">
                <a:tc>
                  <a:txBody>
                    <a:bodyPr/>
                    <a:lstStyle/>
                    <a:p>
                      <a:pPr indent="0" lvl="0" marL="179999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0" i="0" lang="en-US" sz="9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</a:t>
                      </a:r>
                      <a:endParaRPr sz="1400" u="none" cap="none" strike="noStrike"/>
                    </a:p>
                  </a:txBody>
                  <a:tcPr marT="41575" marB="41575" marR="75575" marL="755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79999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t/>
                      </a:r>
                      <a:endParaRPr b="0" i="0" sz="9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575" marB="41575" marR="75575" marL="755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73700">
                <a:tc>
                  <a:txBody>
                    <a:bodyPr/>
                    <a:lstStyle/>
                    <a:p>
                      <a:pPr indent="-38735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500"/>
                        <a:buFont typeface="Calibri"/>
                        <a:buChar char="➔"/>
                      </a:pPr>
                      <a:r>
                        <a:rPr lang="en-US" sz="25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Order of Business Document </a:t>
                      </a:r>
                      <a:endParaRPr sz="25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t/>
                      </a:r>
                      <a:endParaRPr sz="25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8735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500"/>
                        <a:buFont typeface="Calibri"/>
                        <a:buChar char="➔"/>
                      </a:pPr>
                      <a:r>
                        <a:rPr lang="en-US" sz="25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Explain - 3m or 0m</a:t>
                      </a:r>
                      <a:endParaRPr sz="25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575" marB="41575" marR="75575" marL="755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8735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500"/>
                        <a:buFont typeface="Calibri"/>
                        <a:buChar char="➔"/>
                      </a:pPr>
                      <a:r>
                        <a:rPr lang="en-US" sz="25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Explain - 3m or 1m </a:t>
                      </a:r>
                      <a:endParaRPr sz="25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t/>
                      </a:r>
                      <a:endParaRPr sz="25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8735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500"/>
                        <a:buFont typeface="Calibri"/>
                        <a:buChar char="➔"/>
                      </a:pPr>
                      <a:r>
                        <a:rPr lang="en-US" sz="25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MCQs - decreasing marks e.g. 4m, 1m, 1m </a:t>
                      </a:r>
                      <a:endParaRPr sz="25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575" marB="41575" marR="75575" marL="755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847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1575" marB="41575" marR="75575" marL="755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1575" marB="41575" marR="75575" marL="755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847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1575" marB="41575" marR="75575" marL="755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1575" marB="41575" marR="75575" marL="755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847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1575" marB="41575" marR="75575" marL="755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1575" marB="41575" marR="75575" marL="755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847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1575" marB="41575" marR="75575" marL="755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1575" marB="41575" marR="75575" marL="755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304" name="Google Shape;304;p7"/>
          <p:cNvSpPr/>
          <p:nvPr/>
        </p:nvSpPr>
        <p:spPr>
          <a:xfrm>
            <a:off x="178675" y="4090125"/>
            <a:ext cx="3956100" cy="9294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 the space given</a:t>
            </a:r>
            <a:endParaRPr b="1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ogo&#10;&#10;Description automatically generated" id="309" name="Google Shape;309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7058" y="939113"/>
            <a:ext cx="4228554" cy="4423719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10"/>
          <p:cNvSpPr/>
          <p:nvPr/>
        </p:nvSpPr>
        <p:spPr>
          <a:xfrm>
            <a:off x="933450" y="1200150"/>
            <a:ext cx="3829200" cy="3867300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Common Errors</a:t>
            </a:r>
            <a:endParaRPr b="1" i="0" sz="4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1" i="0" sz="4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Loss of Marks</a:t>
            </a:r>
            <a:r>
              <a:rPr b="0" i="0" lang="en-US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4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10"/>
          <p:cNvSpPr/>
          <p:nvPr/>
        </p:nvSpPr>
        <p:spPr>
          <a:xfrm>
            <a:off x="5393350" y="237100"/>
            <a:ext cx="6553200" cy="4741200"/>
          </a:xfrm>
          <a:prstGeom prst="wedgeRectCallout">
            <a:avLst>
              <a:gd fmla="val -56405" name="adj1"/>
              <a:gd fmla="val 4126" name="adj2"/>
            </a:avLst>
          </a:prstGeom>
          <a:solidFill>
            <a:srgbClr val="FDB833">
              <a:alpha val="69411"/>
            </a:srgbClr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746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Char char="➔"/>
            </a:pPr>
            <a:r>
              <a:rPr b="0" i="0" lang="en-US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Calculations: Forgetting the € sign - 1m lost or no workings</a:t>
            </a:r>
            <a:endParaRPr b="0" i="0" sz="2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t/>
            </a:r>
            <a:endParaRPr b="0" i="0" sz="2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746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Char char="➔"/>
            </a:pPr>
            <a:r>
              <a:rPr b="0" i="0" lang="en-US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Graphs: Interpreting graphs/labelling</a:t>
            </a:r>
            <a:endParaRPr b="0" i="0" sz="2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t/>
            </a:r>
            <a:endParaRPr b="0" i="0" sz="2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746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Char char="➔"/>
            </a:pPr>
            <a:r>
              <a:rPr b="0" i="0" lang="en-US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Misreading the graph/question i.e. Drop in unemployment = higher employment, Impact on (consumer, business, society etc)</a:t>
            </a:r>
            <a:endParaRPr b="0" i="0" sz="2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t/>
            </a:r>
            <a:endParaRPr b="0" i="0" sz="2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746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Char char="➔"/>
            </a:pPr>
            <a:r>
              <a:rPr b="0" i="0" lang="en-US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Supply &amp; Demand - labelling both the axis, the supply and demand curves</a:t>
            </a:r>
            <a:endParaRPr b="1" i="1" sz="2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4"/>
          <p:cNvSpPr txBox="1"/>
          <p:nvPr/>
        </p:nvSpPr>
        <p:spPr>
          <a:xfrm>
            <a:off x="463296" y="365125"/>
            <a:ext cx="10515600" cy="6181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783"/>
              </a:buClr>
              <a:buSzPts val="4000"/>
              <a:buFont typeface="Calibri"/>
              <a:buNone/>
            </a:pPr>
            <a:r>
              <a:rPr b="1" i="0" lang="en-US" sz="4000" u="none" cap="none" strike="noStrike">
                <a:solidFill>
                  <a:srgbClr val="EE7C00"/>
                </a:solidFill>
                <a:latin typeface="Calibri"/>
                <a:ea typeface="Calibri"/>
                <a:cs typeface="Calibri"/>
                <a:sym typeface="Calibri"/>
              </a:rPr>
              <a:t>Exam Style Answers</a:t>
            </a:r>
            <a:endParaRPr b="0" i="0" sz="1800" u="none" cap="none" strike="noStrike">
              <a:solidFill>
                <a:srgbClr val="EE7C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p14"/>
          <p:cNvSpPr txBox="1"/>
          <p:nvPr/>
        </p:nvSpPr>
        <p:spPr>
          <a:xfrm>
            <a:off x="463296" y="1157777"/>
            <a:ext cx="10515600" cy="43850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783"/>
              </a:buClr>
              <a:buSzPts val="2400"/>
              <a:buFont typeface="Calibri"/>
              <a:buNone/>
            </a:pPr>
            <a:r>
              <a:rPr b="1" i="0" lang="en-US" sz="2400" u="none" cap="none" strike="noStrike">
                <a:solidFill>
                  <a:srgbClr val="EE7C00"/>
                </a:solidFill>
                <a:latin typeface="Calibri"/>
                <a:ea typeface="Calibri"/>
                <a:cs typeface="Calibri"/>
                <a:sym typeface="Calibri"/>
              </a:rPr>
              <a:t>Outline - </a:t>
            </a:r>
            <a:endParaRPr b="1" i="0" sz="2400" u="none" cap="none" strike="noStrike">
              <a:solidFill>
                <a:srgbClr val="EE7C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783"/>
              </a:buClr>
              <a:buSzPts val="2400"/>
              <a:buFont typeface="Calibri"/>
              <a:buNone/>
            </a:pPr>
            <a:r>
              <a:t/>
            </a:r>
            <a:endParaRPr b="1" i="0" sz="2400" u="none" cap="none" strike="noStrike">
              <a:solidFill>
                <a:srgbClr val="EE7C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783"/>
              </a:buClr>
              <a:buSzPts val="2400"/>
              <a:buFont typeface="Calibri"/>
              <a:buNone/>
            </a:pPr>
            <a:r>
              <a:t/>
            </a:r>
            <a:endParaRPr b="1" i="0" sz="2400" u="none" cap="none" strike="noStrike">
              <a:solidFill>
                <a:srgbClr val="EE7C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783"/>
              </a:buClr>
              <a:buSzPts val="2400"/>
              <a:buFont typeface="Calibri"/>
              <a:buNone/>
            </a:pPr>
            <a:r>
              <a:t/>
            </a:r>
            <a:endParaRPr b="1" i="0" sz="2400" u="none" cap="none" strike="noStrike">
              <a:solidFill>
                <a:srgbClr val="EE7C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783"/>
              </a:buClr>
              <a:buSzPts val="2400"/>
              <a:buFont typeface="Calibri"/>
              <a:buNone/>
            </a:pPr>
            <a:r>
              <a:t/>
            </a:r>
            <a:endParaRPr b="1" i="0" sz="2400" u="none" cap="none" strike="noStrike">
              <a:solidFill>
                <a:srgbClr val="EE7C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783"/>
              </a:buClr>
              <a:buSzPts val="2400"/>
              <a:buFont typeface="Calibri"/>
              <a:buNone/>
            </a:pPr>
            <a:r>
              <a:t/>
            </a:r>
            <a:endParaRPr b="1" i="0" sz="2400" u="none" cap="none" strike="noStrike">
              <a:solidFill>
                <a:srgbClr val="EE7C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783"/>
              </a:buClr>
              <a:buSzPts val="2400"/>
              <a:buFont typeface="Calibri"/>
              <a:buNone/>
            </a:pPr>
            <a:r>
              <a:t/>
            </a:r>
            <a:endParaRPr b="1" i="0" sz="2400" u="none" cap="none" strike="noStrike">
              <a:solidFill>
                <a:srgbClr val="EE7C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783"/>
              </a:buClr>
              <a:buSzPts val="2400"/>
              <a:buFont typeface="Calibri"/>
              <a:buNone/>
            </a:pPr>
            <a:r>
              <a:t/>
            </a:r>
            <a:endParaRPr b="1" i="0" sz="2400" u="none" cap="none" strike="noStrike">
              <a:solidFill>
                <a:srgbClr val="EE7C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783"/>
              </a:buClr>
              <a:buSzPts val="2400"/>
              <a:buFont typeface="Calibri"/>
              <a:buNone/>
            </a:pPr>
            <a:r>
              <a:t/>
            </a:r>
            <a:endParaRPr b="1" i="0" sz="2400" u="none" cap="none" strike="noStrike">
              <a:solidFill>
                <a:srgbClr val="EE7C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783"/>
              </a:buClr>
              <a:buSzPts val="2400"/>
              <a:buFont typeface="Calibri"/>
              <a:buNone/>
            </a:pPr>
            <a:r>
              <a:t/>
            </a:r>
            <a:endParaRPr b="1" i="0" sz="2400" u="none" cap="none" strike="noStrike">
              <a:solidFill>
                <a:srgbClr val="EE7C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8" name="Google Shape;318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76400" y="1347788"/>
            <a:ext cx="8839200" cy="4162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21ce416ee61_0_2"/>
          <p:cNvSpPr txBox="1"/>
          <p:nvPr/>
        </p:nvSpPr>
        <p:spPr>
          <a:xfrm>
            <a:off x="463296" y="365125"/>
            <a:ext cx="105156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783"/>
              </a:buClr>
              <a:buSzPts val="4000"/>
              <a:buFont typeface="Calibri"/>
              <a:buNone/>
            </a:pPr>
            <a:r>
              <a:rPr b="1" i="0" lang="en-US" sz="4000" u="none" cap="none" strike="noStrike">
                <a:solidFill>
                  <a:srgbClr val="EE7C00"/>
                </a:solidFill>
                <a:latin typeface="Calibri"/>
                <a:ea typeface="Calibri"/>
                <a:cs typeface="Calibri"/>
                <a:sym typeface="Calibri"/>
              </a:rPr>
              <a:t>Exam Style Answers</a:t>
            </a:r>
            <a:endParaRPr b="0" i="0" sz="1800" u="none" cap="none" strike="noStrike">
              <a:solidFill>
                <a:srgbClr val="EE7C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Google Shape;324;g21ce416ee61_0_2"/>
          <p:cNvSpPr txBox="1"/>
          <p:nvPr/>
        </p:nvSpPr>
        <p:spPr>
          <a:xfrm>
            <a:off x="110050" y="1157775"/>
            <a:ext cx="2493900" cy="43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783"/>
              </a:buClr>
              <a:buSzPts val="2400"/>
              <a:buFont typeface="Calibri"/>
              <a:buNone/>
            </a:pPr>
            <a:r>
              <a:rPr b="1" i="0" lang="en-US" sz="2400" u="none" cap="none" strike="noStrike">
                <a:solidFill>
                  <a:srgbClr val="EE7C00"/>
                </a:solidFill>
                <a:latin typeface="Calibri"/>
                <a:ea typeface="Calibri"/>
                <a:cs typeface="Calibri"/>
                <a:sym typeface="Calibri"/>
              </a:rPr>
              <a:t>Differentiate - </a:t>
            </a:r>
            <a:endParaRPr b="1" i="0" sz="2400" u="none" cap="none" strike="noStrike">
              <a:solidFill>
                <a:srgbClr val="EE7C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783"/>
              </a:buClr>
              <a:buSzPts val="2400"/>
              <a:buFont typeface="Calibri"/>
              <a:buNone/>
            </a:pPr>
            <a:r>
              <a:t/>
            </a:r>
            <a:endParaRPr b="1" i="0" sz="2400" u="none" cap="none" strike="noStrike">
              <a:solidFill>
                <a:srgbClr val="EE7C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5" name="Google Shape;325;g21ce416ee61_0_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36225" y="2066788"/>
            <a:ext cx="9632874" cy="2567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"/>
          <p:cNvSpPr txBox="1"/>
          <p:nvPr/>
        </p:nvSpPr>
        <p:spPr>
          <a:xfrm>
            <a:off x="0" y="365124"/>
            <a:ext cx="12191999" cy="535489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56A6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2E56A6"/>
                </a:solidFill>
                <a:latin typeface="Calibri"/>
                <a:ea typeface="Calibri"/>
                <a:cs typeface="Calibri"/>
                <a:sym typeface="Calibri"/>
              </a:rPr>
              <a:t>Check out the books and digital resources on Folens.ie!</a:t>
            </a:r>
            <a:endParaRPr/>
          </a:p>
        </p:txBody>
      </p:sp>
      <p:pic>
        <p:nvPicPr>
          <p:cNvPr descr="Graphical user interface&#10;&#10;Description automatically generated" id="189" name="Google Shape;189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77021" y="1300939"/>
            <a:ext cx="6437957" cy="41986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21cb4734bb2_0_6"/>
          <p:cNvSpPr txBox="1"/>
          <p:nvPr/>
        </p:nvSpPr>
        <p:spPr>
          <a:xfrm>
            <a:off x="463296" y="365125"/>
            <a:ext cx="105156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783"/>
              </a:buClr>
              <a:buSzPts val="4000"/>
              <a:buFont typeface="Calibri"/>
              <a:buNone/>
            </a:pPr>
            <a:r>
              <a:rPr b="1" i="0" lang="en-US" sz="4000" u="none" cap="none" strike="noStrike">
                <a:solidFill>
                  <a:srgbClr val="EE7C00"/>
                </a:solidFill>
                <a:latin typeface="Calibri"/>
                <a:ea typeface="Calibri"/>
                <a:cs typeface="Calibri"/>
                <a:sym typeface="Calibri"/>
              </a:rPr>
              <a:t>Exam Style Answers</a:t>
            </a:r>
            <a:endParaRPr b="0" i="0" sz="1800" u="none" cap="none" strike="noStrike">
              <a:solidFill>
                <a:srgbClr val="EE7C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g21cb4734bb2_0_6"/>
          <p:cNvSpPr txBox="1"/>
          <p:nvPr/>
        </p:nvSpPr>
        <p:spPr>
          <a:xfrm>
            <a:off x="463296" y="1157777"/>
            <a:ext cx="10515600" cy="43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783"/>
              </a:buClr>
              <a:buSzPts val="2400"/>
              <a:buFont typeface="Calibri"/>
              <a:buNone/>
            </a:pPr>
            <a:r>
              <a:rPr b="1" i="0" lang="en-US" sz="2400" u="none" cap="none" strike="noStrike">
                <a:solidFill>
                  <a:srgbClr val="EE7C00"/>
                </a:solidFill>
                <a:latin typeface="Calibri"/>
                <a:ea typeface="Calibri"/>
                <a:cs typeface="Calibri"/>
                <a:sym typeface="Calibri"/>
              </a:rPr>
              <a:t>Explain </a:t>
            </a:r>
            <a:endParaRPr b="1" i="0" sz="2400" u="none" cap="none" strike="noStrike">
              <a:solidFill>
                <a:srgbClr val="EE7C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783"/>
              </a:buClr>
              <a:buSzPts val="2400"/>
              <a:buFont typeface="Calibri"/>
              <a:buNone/>
            </a:pPr>
            <a:r>
              <a:t/>
            </a:r>
            <a:endParaRPr b="1" i="0" sz="2400" u="none" cap="none" strike="noStrike">
              <a:solidFill>
                <a:srgbClr val="EE7C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2" name="Google Shape;332;g21cb4734bb2_0_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54909" y="1990484"/>
            <a:ext cx="9724126" cy="287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21cb4734bb2_0_1"/>
          <p:cNvSpPr txBox="1"/>
          <p:nvPr/>
        </p:nvSpPr>
        <p:spPr>
          <a:xfrm>
            <a:off x="463296" y="365125"/>
            <a:ext cx="105156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783"/>
              </a:buClr>
              <a:buSzPts val="4000"/>
              <a:buFont typeface="Calibri"/>
              <a:buNone/>
            </a:pPr>
            <a:r>
              <a:rPr b="1" i="0" lang="en-US" sz="4000" u="none" cap="none" strike="noStrike">
                <a:solidFill>
                  <a:srgbClr val="EE7C00"/>
                </a:solidFill>
                <a:latin typeface="Calibri"/>
                <a:ea typeface="Calibri"/>
                <a:cs typeface="Calibri"/>
                <a:sym typeface="Calibri"/>
              </a:rPr>
              <a:t>Exam Style Answers</a:t>
            </a:r>
            <a:endParaRPr b="0" i="0" sz="1800" u="none" cap="none" strike="noStrike">
              <a:solidFill>
                <a:srgbClr val="EE7C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Google Shape;338;g21cb4734bb2_0_1"/>
          <p:cNvSpPr txBox="1"/>
          <p:nvPr/>
        </p:nvSpPr>
        <p:spPr>
          <a:xfrm>
            <a:off x="463296" y="1157777"/>
            <a:ext cx="10515600" cy="43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783"/>
              </a:buClr>
              <a:buSzPts val="2400"/>
              <a:buFont typeface="Calibri"/>
              <a:buNone/>
            </a:pPr>
            <a:r>
              <a:t/>
            </a:r>
            <a:endParaRPr b="1" i="0" sz="2400" u="none" cap="none" strike="noStrike">
              <a:solidFill>
                <a:srgbClr val="EE7C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783"/>
              </a:buClr>
              <a:buSzPts val="2400"/>
              <a:buFont typeface="Calibri"/>
              <a:buNone/>
            </a:pPr>
            <a:r>
              <a:rPr b="1" i="0" lang="en-US" sz="2400" u="none" cap="none" strike="noStrike">
                <a:solidFill>
                  <a:srgbClr val="EE7C00"/>
                </a:solidFill>
                <a:latin typeface="Calibri"/>
                <a:ea typeface="Calibri"/>
                <a:cs typeface="Calibri"/>
                <a:sym typeface="Calibri"/>
              </a:rPr>
              <a:t>Recommend</a:t>
            </a:r>
            <a:endParaRPr b="1" i="0" sz="2400" u="none" cap="none" strike="noStrike">
              <a:solidFill>
                <a:srgbClr val="EE7C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783"/>
              </a:buClr>
              <a:buSzPts val="2400"/>
              <a:buFont typeface="Calibri"/>
              <a:buNone/>
            </a:pPr>
            <a:r>
              <a:t/>
            </a:r>
            <a:endParaRPr b="1" i="0" sz="2400" u="none" cap="none" strike="noStrike">
              <a:solidFill>
                <a:srgbClr val="EE7C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783"/>
              </a:buClr>
              <a:buSzPts val="2400"/>
              <a:buFont typeface="Calibri"/>
              <a:buNone/>
            </a:pPr>
            <a:r>
              <a:t/>
            </a:r>
            <a:endParaRPr b="1" i="0" sz="2400" u="none" cap="none" strike="noStrike">
              <a:solidFill>
                <a:srgbClr val="EE7C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783"/>
              </a:buClr>
              <a:buSzPts val="2400"/>
              <a:buFont typeface="Calibri"/>
              <a:buNone/>
            </a:pPr>
            <a:r>
              <a:t/>
            </a:r>
            <a:endParaRPr b="1" i="0" sz="2400" u="none" cap="none" strike="noStrike">
              <a:solidFill>
                <a:srgbClr val="EE7C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783"/>
              </a:buClr>
              <a:buSzPts val="2400"/>
              <a:buFont typeface="Calibri"/>
              <a:buNone/>
            </a:pPr>
            <a:r>
              <a:t/>
            </a:r>
            <a:endParaRPr b="1" i="0" sz="2400" u="none" cap="none" strike="noStrike">
              <a:solidFill>
                <a:srgbClr val="EE7C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783"/>
              </a:buClr>
              <a:buSzPts val="2400"/>
              <a:buFont typeface="Calibri"/>
              <a:buNone/>
            </a:pPr>
            <a:r>
              <a:t/>
            </a:r>
            <a:endParaRPr b="1" i="0" sz="2400" u="none" cap="none" strike="noStrike">
              <a:solidFill>
                <a:srgbClr val="EE7C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783"/>
              </a:buClr>
              <a:buSzPts val="2400"/>
              <a:buFont typeface="Calibri"/>
              <a:buNone/>
            </a:pPr>
            <a:r>
              <a:t/>
            </a:r>
            <a:endParaRPr b="1" i="0" sz="2400" u="none" cap="none" strike="noStrike">
              <a:solidFill>
                <a:srgbClr val="EE7C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783"/>
              </a:buClr>
              <a:buSzPts val="2400"/>
              <a:buFont typeface="Calibri"/>
              <a:buNone/>
            </a:pPr>
            <a:r>
              <a:t/>
            </a:r>
            <a:endParaRPr b="1" i="0" sz="2400" u="none" cap="none" strike="noStrike">
              <a:solidFill>
                <a:srgbClr val="EE7C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783"/>
              </a:buClr>
              <a:buSzPts val="2400"/>
              <a:buFont typeface="Calibri"/>
              <a:buNone/>
            </a:pPr>
            <a:r>
              <a:t/>
            </a:r>
            <a:endParaRPr b="1" i="0" sz="2400" u="none" cap="none" strike="noStrike">
              <a:solidFill>
                <a:srgbClr val="EE7C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783"/>
              </a:buClr>
              <a:buSzPts val="2400"/>
              <a:buFont typeface="Calibri"/>
              <a:buNone/>
            </a:pPr>
            <a:r>
              <a:t/>
            </a:r>
            <a:endParaRPr b="1" i="0" sz="2400" u="none" cap="none" strike="noStrike">
              <a:solidFill>
                <a:srgbClr val="EE7C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783"/>
              </a:buClr>
              <a:buSzPts val="2400"/>
              <a:buFont typeface="Calibri"/>
              <a:buNone/>
            </a:pPr>
            <a:r>
              <a:t/>
            </a:r>
            <a:endParaRPr b="1" i="0" sz="2400" u="none" cap="none" strike="noStrike">
              <a:solidFill>
                <a:srgbClr val="EE7C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783"/>
              </a:buClr>
              <a:buSzPts val="2400"/>
              <a:buFont typeface="Calibri"/>
              <a:buNone/>
            </a:pPr>
            <a:r>
              <a:t/>
            </a:r>
            <a:endParaRPr b="1" i="0" sz="2400" u="none" cap="none" strike="noStrike">
              <a:solidFill>
                <a:srgbClr val="EE7C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9" name="Google Shape;339;g21cb4734bb2_0_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38425" y="1289648"/>
            <a:ext cx="8340475" cy="290652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g21cb4734bb2_0_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38425" y="1003618"/>
            <a:ext cx="9053000" cy="485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3"/>
          <p:cNvSpPr txBox="1"/>
          <p:nvPr/>
        </p:nvSpPr>
        <p:spPr>
          <a:xfrm>
            <a:off x="456325" y="1162375"/>
            <a:ext cx="11728800" cy="86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93700" lvl="0" marL="4572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E56A6"/>
              </a:buClr>
              <a:buSzPts val="2600"/>
              <a:buFont typeface="Calibri"/>
              <a:buChar char="★"/>
            </a:pPr>
            <a:r>
              <a:rPr b="1" i="0" lang="en-US" sz="2600" u="none" cap="none" strike="noStrike">
                <a:solidFill>
                  <a:srgbClr val="2E56A6"/>
                </a:solidFill>
                <a:latin typeface="Calibri"/>
                <a:ea typeface="Calibri"/>
                <a:cs typeface="Calibri"/>
                <a:sym typeface="Calibri"/>
              </a:rPr>
              <a:t>Key terms - quizlet, definition dots, summary of chapters, success criteria</a:t>
            </a:r>
            <a:endParaRPr b="1" i="0" sz="2600" u="none" cap="none" strike="noStrike">
              <a:solidFill>
                <a:srgbClr val="2E56A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t/>
            </a:r>
            <a:endParaRPr b="1" i="0" sz="2600" u="none" cap="none" strike="noStrike">
              <a:solidFill>
                <a:srgbClr val="2E56A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Google Shape;347;p3"/>
          <p:cNvSpPr txBox="1"/>
          <p:nvPr/>
        </p:nvSpPr>
        <p:spPr>
          <a:xfrm>
            <a:off x="463296" y="365125"/>
            <a:ext cx="10515600" cy="6181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783"/>
              </a:buClr>
              <a:buSzPts val="4000"/>
              <a:buFont typeface="Calibri"/>
              <a:buNone/>
            </a:pPr>
            <a:r>
              <a:rPr b="1" i="0" lang="en-US" sz="4000" u="none" cap="none" strike="noStrike">
                <a:solidFill>
                  <a:srgbClr val="2E56A6"/>
                </a:solidFill>
                <a:latin typeface="Calibri"/>
                <a:ea typeface="Calibri"/>
                <a:cs typeface="Calibri"/>
                <a:sym typeface="Calibri"/>
              </a:rPr>
              <a:t>Revision Tips</a:t>
            </a:r>
            <a:endParaRPr b="0" i="0" sz="1800" u="none" cap="none" strike="noStrike">
              <a:solidFill>
                <a:srgbClr val="2E56A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8" name="Google Shape;348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35444" y="1842075"/>
            <a:ext cx="3631274" cy="3539651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Google Shape;349;p3"/>
          <p:cNvSpPr txBox="1"/>
          <p:nvPr/>
        </p:nvSpPr>
        <p:spPr>
          <a:xfrm>
            <a:off x="428725" y="1842075"/>
            <a:ext cx="67773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93700" lvl="0" marL="4572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E56A6"/>
              </a:buClr>
              <a:buSzPts val="2600"/>
              <a:buFont typeface="Calibri"/>
              <a:buChar char="★"/>
            </a:pPr>
            <a:r>
              <a:rPr b="1" i="0" lang="en-US" sz="2600" u="none" cap="none" strike="noStrike">
                <a:solidFill>
                  <a:srgbClr val="2E56A6"/>
                </a:solidFill>
                <a:latin typeface="Calibri"/>
                <a:ea typeface="Calibri"/>
                <a:cs typeface="Calibri"/>
                <a:sym typeface="Calibri"/>
              </a:rPr>
              <a:t>Take an accounting topic a week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" name="Google Shape;350;p3"/>
          <p:cNvSpPr txBox="1"/>
          <p:nvPr/>
        </p:nvSpPr>
        <p:spPr>
          <a:xfrm>
            <a:off x="463300" y="2427075"/>
            <a:ext cx="5803800" cy="10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93700" lvl="0" marL="4572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E56A6"/>
              </a:buClr>
              <a:buSzPts val="2600"/>
              <a:buFont typeface="Calibri"/>
              <a:buChar char="★"/>
            </a:pPr>
            <a:r>
              <a:rPr b="1" i="0" lang="en-US" sz="2600" u="none" cap="none" strike="noStrike">
                <a:solidFill>
                  <a:srgbClr val="2E56A6"/>
                </a:solidFill>
                <a:latin typeface="Calibri"/>
                <a:ea typeface="Calibri"/>
                <a:cs typeface="Calibri"/>
                <a:sym typeface="Calibri"/>
              </a:rPr>
              <a:t>Review formulas and calculations</a:t>
            </a:r>
            <a:endParaRPr b="1" i="0" sz="2600" u="none" cap="none" strike="noStrike">
              <a:solidFill>
                <a:srgbClr val="2E56A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Google Shape;351;p3"/>
          <p:cNvSpPr txBox="1"/>
          <p:nvPr/>
        </p:nvSpPr>
        <p:spPr>
          <a:xfrm>
            <a:off x="456325" y="3086550"/>
            <a:ext cx="67221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93700" lvl="0" marL="4572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E56A6"/>
              </a:buClr>
              <a:buSzPts val="2600"/>
              <a:buFont typeface="Calibri"/>
              <a:buChar char="★"/>
            </a:pPr>
            <a:r>
              <a:rPr b="1" i="0" lang="en-US" sz="2600" u="none" cap="none" strike="noStrike">
                <a:solidFill>
                  <a:srgbClr val="2E56A6"/>
                </a:solidFill>
                <a:latin typeface="Calibri"/>
                <a:ea typeface="Calibri"/>
                <a:cs typeface="Calibri"/>
                <a:sym typeface="Calibri"/>
              </a:rPr>
              <a:t>Link chapters - refresher questions in tests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" name="Google Shape;352;p3"/>
          <p:cNvSpPr txBox="1"/>
          <p:nvPr/>
        </p:nvSpPr>
        <p:spPr>
          <a:xfrm>
            <a:off x="463300" y="3671550"/>
            <a:ext cx="5643900" cy="10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93700" lvl="0" marL="4572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E56A6"/>
              </a:buClr>
              <a:buSzPts val="2600"/>
              <a:buFont typeface="Calibri"/>
              <a:buChar char="★"/>
            </a:pPr>
            <a:r>
              <a:rPr b="1" i="0" lang="en-US" sz="2600" u="none" cap="none" strike="noStrike">
                <a:solidFill>
                  <a:srgbClr val="2E56A6"/>
                </a:solidFill>
                <a:latin typeface="Calibri"/>
                <a:ea typeface="Calibri"/>
                <a:cs typeface="Calibri"/>
                <a:sym typeface="Calibri"/>
              </a:rPr>
              <a:t>Exam question practice</a:t>
            </a:r>
            <a:endParaRPr b="1" i="0" sz="2600" u="none" cap="none" strike="noStrike">
              <a:solidFill>
                <a:srgbClr val="2E56A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2becdc65dba_0_48"/>
          <p:cNvSpPr txBox="1"/>
          <p:nvPr/>
        </p:nvSpPr>
        <p:spPr>
          <a:xfrm>
            <a:off x="328300" y="237100"/>
            <a:ext cx="65661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38150" lvl="0" marL="4572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E56A6"/>
              </a:buClr>
              <a:buSzPts val="3300"/>
              <a:buFont typeface="Calibri"/>
              <a:buChar char="★"/>
            </a:pPr>
            <a:r>
              <a:rPr b="1" i="0" lang="en-US" sz="3300" u="none" cap="none" strike="noStrike">
                <a:solidFill>
                  <a:srgbClr val="2E56A6"/>
                </a:solidFill>
                <a:latin typeface="Calibri"/>
                <a:ea typeface="Calibri"/>
                <a:cs typeface="Calibri"/>
                <a:sym typeface="Calibri"/>
              </a:rPr>
              <a:t>Success Criteria Example:</a:t>
            </a:r>
            <a:endParaRPr b="0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9" name="Google Shape;359;g2becdc65dba_0_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082200"/>
            <a:ext cx="5505450" cy="403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Google Shape;360;g2becdc65dba_0_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10250" y="1082200"/>
            <a:ext cx="5457825" cy="4400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6" name="Google Shape;366;g2bf4e2a8508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65550" y="2177000"/>
            <a:ext cx="5398850" cy="359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7" name="Google Shape;367;g2bf4e2a8508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400" y="401725"/>
            <a:ext cx="6140175" cy="3392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2becdc65dba_0_54"/>
          <p:cNvSpPr txBox="1"/>
          <p:nvPr/>
        </p:nvSpPr>
        <p:spPr>
          <a:xfrm>
            <a:off x="135000" y="151350"/>
            <a:ext cx="5643900" cy="12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31800" lvl="0" marL="4572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E56A6"/>
              </a:buClr>
              <a:buSzPts val="3200"/>
              <a:buFont typeface="Calibri"/>
              <a:buChar char="★"/>
            </a:pPr>
            <a:r>
              <a:rPr b="1" i="0" lang="en-US" sz="3200" u="none" cap="none" strike="noStrike">
                <a:solidFill>
                  <a:srgbClr val="2E56A6"/>
                </a:solidFill>
                <a:latin typeface="Calibri"/>
                <a:ea typeface="Calibri"/>
                <a:cs typeface="Calibri"/>
                <a:sym typeface="Calibri"/>
              </a:rPr>
              <a:t>Exam question practice</a:t>
            </a:r>
            <a:endParaRPr b="1" i="0" sz="3200" u="none" cap="none" strike="noStrike">
              <a:solidFill>
                <a:srgbClr val="2E56A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4" name="Google Shape;374;g2becdc65dba_0_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86213" y="836025"/>
            <a:ext cx="7820822" cy="5185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5"/>
          <p:cNvSpPr txBox="1"/>
          <p:nvPr/>
        </p:nvSpPr>
        <p:spPr>
          <a:xfrm>
            <a:off x="509021" y="365124"/>
            <a:ext cx="10424150" cy="646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56A6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2E56A6"/>
                </a:solidFill>
                <a:latin typeface="Calibri"/>
                <a:ea typeface="Calibri"/>
                <a:cs typeface="Calibri"/>
                <a:sym typeface="Calibri"/>
              </a:rPr>
              <a:t>Your local Folens Rep</a:t>
            </a:r>
            <a:endParaRPr/>
          </a:p>
        </p:txBody>
      </p:sp>
      <p:sp>
        <p:nvSpPr>
          <p:cNvPr id="380" name="Google Shape;380;p5"/>
          <p:cNvSpPr txBox="1"/>
          <p:nvPr/>
        </p:nvSpPr>
        <p:spPr>
          <a:xfrm>
            <a:off x="509014" y="1408891"/>
            <a:ext cx="10964321" cy="3893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9791"/>
              </a:buClr>
              <a:buSzPts val="2520"/>
              <a:buFont typeface="Arial"/>
              <a:buChar char="•"/>
            </a:pPr>
            <a:r>
              <a:rPr b="1" i="0" lang="en-US" sz="2800" u="none" cap="none" strike="noStrike">
                <a:solidFill>
                  <a:srgbClr val="2E56A6"/>
                </a:solidFill>
                <a:latin typeface="Calibri"/>
                <a:ea typeface="Calibri"/>
                <a:cs typeface="Calibri"/>
                <a:sym typeface="Calibri"/>
              </a:rPr>
              <a:t>Available for calls or appointments at a time that suits you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369791"/>
              </a:buClr>
              <a:buSzPts val="2520"/>
              <a:buFont typeface="Arial"/>
              <a:buChar char="•"/>
            </a:pPr>
            <a:r>
              <a:rPr b="1" i="0" lang="en-US" sz="2800" u="none" cap="none" strike="noStrike">
                <a:solidFill>
                  <a:srgbClr val="2E56A6"/>
                </a:solidFill>
                <a:latin typeface="Calibri"/>
                <a:ea typeface="Calibri"/>
                <a:cs typeface="Calibri"/>
                <a:sym typeface="Calibri"/>
              </a:rPr>
              <a:t>Can arrange samples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369791"/>
              </a:buClr>
              <a:buSzPts val="2520"/>
              <a:buFont typeface="Arial"/>
              <a:buChar char="•"/>
            </a:pPr>
            <a:r>
              <a:rPr b="1" i="0" lang="en-US" sz="2800" u="none" cap="none" strike="noStrike">
                <a:solidFill>
                  <a:srgbClr val="2E56A6"/>
                </a:solidFill>
                <a:latin typeface="Calibri"/>
                <a:ea typeface="Calibri"/>
                <a:cs typeface="Calibri"/>
                <a:sym typeface="Calibri"/>
              </a:rPr>
              <a:t>Support for new JC book scheme</a:t>
            </a:r>
            <a:endParaRPr/>
          </a:p>
          <a:p>
            <a:pPr indent="-297180" lvl="0" marL="4572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369791"/>
              </a:buClr>
              <a:buSzPts val="252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rgbClr val="2E56A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369791"/>
              </a:buClr>
              <a:buSzPts val="2880"/>
              <a:buFont typeface="Arial"/>
              <a:buNone/>
            </a:pPr>
            <a:r>
              <a:rPr b="1" i="0" lang="en-US" sz="3200" u="none" cap="none" strike="noStrike">
                <a:solidFill>
                  <a:srgbClr val="2E56A6"/>
                </a:solidFill>
                <a:latin typeface="Calibri"/>
                <a:ea typeface="Calibri"/>
                <a:cs typeface="Calibri"/>
                <a:sym typeface="Calibri"/>
              </a:rPr>
              <a:t>Find your Rep on Folens.ie!</a:t>
            </a:r>
            <a:endParaRPr/>
          </a:p>
          <a:p>
            <a:pPr indent="-297180" lvl="0" marL="4572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369791"/>
              </a:buClr>
              <a:buSzPts val="252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rgbClr val="2E56A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group of people posing for a photo&#10;&#10;Description automatically generated" id="381" name="Google Shape;381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97604" y="2289306"/>
            <a:ext cx="5394396" cy="35973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6"/>
          <p:cNvSpPr/>
          <p:nvPr/>
        </p:nvSpPr>
        <p:spPr>
          <a:xfrm>
            <a:off x="0" y="1"/>
            <a:ext cx="12192000" cy="5881510"/>
          </a:xfrm>
          <a:prstGeom prst="rect">
            <a:avLst/>
          </a:prstGeom>
          <a:solidFill>
            <a:srgbClr val="F07D00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7" name="Google Shape;387;p6"/>
          <p:cNvSpPr txBox="1"/>
          <p:nvPr/>
        </p:nvSpPr>
        <p:spPr>
          <a:xfrm>
            <a:off x="463296" y="2322655"/>
            <a:ext cx="10515600" cy="6181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73C90"/>
              </a:buClr>
              <a:buSzPts val="7200"/>
              <a:buFont typeface="Arial"/>
              <a:buNone/>
            </a:pPr>
            <a:r>
              <a:rPr b="1" i="0" lang="en-US" sz="7200" u="none" cap="none" strike="noStrike">
                <a:solidFill>
                  <a:srgbClr val="373C90"/>
                </a:solidFill>
                <a:latin typeface="Calibri"/>
                <a:ea typeface="Calibri"/>
                <a:cs typeface="Calibri"/>
                <a:sym typeface="Calibri"/>
              </a:rPr>
              <a:t>Q&amp;A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11"/>
          <p:cNvSpPr/>
          <p:nvPr/>
        </p:nvSpPr>
        <p:spPr>
          <a:xfrm>
            <a:off x="0" y="1"/>
            <a:ext cx="12192000" cy="5881510"/>
          </a:xfrm>
          <a:prstGeom prst="rect">
            <a:avLst/>
          </a:prstGeom>
          <a:solidFill>
            <a:srgbClr val="F07D00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3" name="Google Shape;393;p11"/>
          <p:cNvSpPr txBox="1"/>
          <p:nvPr/>
        </p:nvSpPr>
        <p:spPr>
          <a:xfrm>
            <a:off x="463296" y="2322655"/>
            <a:ext cx="10515600" cy="6181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73C90"/>
              </a:buClr>
              <a:buSzPts val="7200"/>
              <a:buFont typeface="Arial"/>
              <a:buNone/>
            </a:pPr>
            <a:r>
              <a:rPr b="1" i="0" lang="en-US" sz="7200" u="none" cap="none" strike="noStrike">
                <a:solidFill>
                  <a:srgbClr val="373C90"/>
                </a:solidFill>
                <a:latin typeface="Calibri"/>
                <a:ea typeface="Calibri"/>
                <a:cs typeface="Calibri"/>
                <a:sym typeface="Calibri"/>
              </a:rPr>
              <a:t>Thank you!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g2bfaf7981f4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46995" y="2161466"/>
            <a:ext cx="2082893" cy="29476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g2bfaf7981f4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48391" y="2161466"/>
            <a:ext cx="2040087" cy="2874211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g2bfaf7981f4_0_0"/>
          <p:cNvSpPr txBox="1"/>
          <p:nvPr/>
        </p:nvSpPr>
        <p:spPr>
          <a:xfrm>
            <a:off x="463296" y="365125"/>
            <a:ext cx="105156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783"/>
              </a:buClr>
              <a:buSzPts val="4000"/>
              <a:buFont typeface="Calibri"/>
              <a:buNone/>
            </a:pPr>
            <a:r>
              <a:rPr b="1" i="0" lang="en-US" sz="4000" u="none" cap="none" strike="noStrike">
                <a:solidFill>
                  <a:srgbClr val="2E56A6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b="1" i="1" lang="en-US" sz="4000" u="none" cap="none" strike="noStrike">
                <a:solidFill>
                  <a:srgbClr val="2E56A6"/>
                </a:solidFill>
                <a:latin typeface="Calibri"/>
                <a:ea typeface="Calibri"/>
                <a:cs typeface="Calibri"/>
                <a:sym typeface="Calibri"/>
              </a:rPr>
              <a:t>SMART Business </a:t>
            </a:r>
            <a:r>
              <a:rPr b="1" i="0" lang="en-US" sz="4000" u="none" cap="none" strike="noStrike">
                <a:solidFill>
                  <a:srgbClr val="2E56A6"/>
                </a:solidFill>
                <a:latin typeface="Calibri"/>
                <a:ea typeface="Calibri"/>
                <a:cs typeface="Calibri"/>
                <a:sym typeface="Calibri"/>
              </a:rPr>
              <a:t>Teaching Package</a:t>
            </a:r>
            <a:endParaRPr b="0" i="0" sz="1800" u="none" cap="none" strike="noStrike">
              <a:solidFill>
                <a:srgbClr val="2E56A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g2bfaf7981f4_0_0"/>
          <p:cNvSpPr txBox="1"/>
          <p:nvPr/>
        </p:nvSpPr>
        <p:spPr>
          <a:xfrm>
            <a:off x="463296" y="1116401"/>
            <a:ext cx="3247800" cy="1575300"/>
          </a:xfrm>
          <a:prstGeom prst="rect">
            <a:avLst/>
          </a:prstGeom>
          <a:solidFill>
            <a:srgbClr val="F4B08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Print: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2537"/>
              </a:buClr>
              <a:buSzPts val="2200"/>
              <a:buFont typeface="Arial"/>
              <a:buChar char="•"/>
            </a:pPr>
            <a:r>
              <a:rPr b="0" i="0" lang="en-US" sz="2200" u="none" cap="none" strike="noStrike">
                <a:solidFill>
                  <a:srgbClr val="0F2537"/>
                </a:solidFill>
                <a:latin typeface="Calibri"/>
                <a:ea typeface="Calibri"/>
                <a:cs typeface="Calibri"/>
                <a:sym typeface="Calibri"/>
              </a:rPr>
              <a:t>Textbook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2537"/>
              </a:buClr>
              <a:buSzPts val="2200"/>
              <a:buFont typeface="Arial"/>
              <a:buChar char="•"/>
            </a:pPr>
            <a:r>
              <a:rPr b="0" i="0" lang="en-US" sz="2200" u="none" cap="none" strike="noStrike">
                <a:solidFill>
                  <a:srgbClr val="0F2537"/>
                </a:solidFill>
                <a:latin typeface="Calibri"/>
                <a:ea typeface="Calibri"/>
                <a:cs typeface="Calibri"/>
                <a:sym typeface="Calibri"/>
              </a:rPr>
              <a:t>Skills &amp; Accounts Book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2537"/>
              </a:buClr>
              <a:buSzPts val="2200"/>
              <a:buFont typeface="Arial"/>
              <a:buChar char="•"/>
            </a:pPr>
            <a:r>
              <a:rPr b="0" i="0" lang="en-US" sz="2200" u="none" cap="none" strike="noStrike">
                <a:solidFill>
                  <a:srgbClr val="0F2537"/>
                </a:solidFill>
                <a:latin typeface="Calibri"/>
                <a:ea typeface="Calibri"/>
                <a:cs typeface="Calibri"/>
                <a:sym typeface="Calibri"/>
              </a:rPr>
              <a:t>Teacher’s Guide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g2bfaf7981f4_0_0"/>
          <p:cNvSpPr txBox="1"/>
          <p:nvPr/>
        </p:nvSpPr>
        <p:spPr>
          <a:xfrm>
            <a:off x="463296" y="2864576"/>
            <a:ext cx="3247800" cy="2539200"/>
          </a:xfrm>
          <a:prstGeom prst="rect">
            <a:avLst/>
          </a:prstGeom>
          <a:solidFill>
            <a:srgbClr val="8DA9DB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2537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0F2537"/>
                </a:solidFill>
                <a:latin typeface="Calibri"/>
                <a:ea typeface="Calibri"/>
                <a:cs typeface="Calibri"/>
                <a:sym typeface="Calibri"/>
              </a:rPr>
              <a:t>Digital resources: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2537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F2537"/>
                </a:solidFill>
                <a:latin typeface="Calibri"/>
                <a:ea typeface="Calibri"/>
                <a:cs typeface="Calibri"/>
                <a:sym typeface="Calibri"/>
              </a:rPr>
              <a:t>Student ebook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2537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F2537"/>
                </a:solidFill>
                <a:latin typeface="Calibri"/>
                <a:ea typeface="Calibri"/>
                <a:cs typeface="Calibri"/>
                <a:sym typeface="Calibri"/>
              </a:rPr>
              <a:t>PowerPoints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2537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F2537"/>
                </a:solidFill>
                <a:latin typeface="Calibri"/>
                <a:ea typeface="Calibri"/>
                <a:cs typeface="Calibri"/>
                <a:sym typeface="Calibri"/>
              </a:rPr>
              <a:t>Bookkeeping videos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2537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F2537"/>
                </a:solidFill>
                <a:latin typeface="Calibri"/>
                <a:ea typeface="Calibri"/>
                <a:cs typeface="Calibri"/>
                <a:sym typeface="Calibri"/>
              </a:rPr>
              <a:t>Termly exams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2537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F2537"/>
                </a:solidFill>
                <a:latin typeface="Calibri"/>
                <a:ea typeface="Calibri"/>
                <a:cs typeface="Calibri"/>
                <a:sym typeface="Calibri"/>
              </a:rPr>
              <a:t>Weblinks</a:t>
            </a:r>
            <a:endParaRPr/>
          </a:p>
        </p:txBody>
      </p:sp>
      <p:pic>
        <p:nvPicPr>
          <p:cNvPr id="199" name="Google Shape;199;g2bfaf7981f4_0_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462719" y="1381031"/>
            <a:ext cx="2653002" cy="3773159"/>
          </a:xfrm>
          <a:prstGeom prst="rect">
            <a:avLst/>
          </a:prstGeom>
          <a:noFill/>
          <a:ln cap="flat" cmpd="sng" w="762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2bfaf7981f4_0_9"/>
          <p:cNvSpPr txBox="1"/>
          <p:nvPr/>
        </p:nvSpPr>
        <p:spPr>
          <a:xfrm>
            <a:off x="463296" y="365125"/>
            <a:ext cx="105156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783"/>
              </a:buClr>
              <a:buSzPts val="4000"/>
              <a:buFont typeface="Calibri"/>
              <a:buNone/>
            </a:pPr>
            <a:r>
              <a:rPr b="1" i="0" lang="en-US" sz="4000" u="none" cap="none" strike="noStrike">
                <a:solidFill>
                  <a:srgbClr val="2E56A6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b="1" i="1" lang="en-US" sz="4000" u="none" cap="none" strike="noStrike">
                <a:solidFill>
                  <a:srgbClr val="2E56A6"/>
                </a:solidFill>
                <a:latin typeface="Calibri"/>
                <a:ea typeface="Calibri"/>
                <a:cs typeface="Calibri"/>
                <a:sym typeface="Calibri"/>
              </a:rPr>
              <a:t>SMART Business </a:t>
            </a:r>
            <a:r>
              <a:rPr b="1" i="0" lang="en-US" sz="4000" u="none" cap="none" strike="noStrike">
                <a:solidFill>
                  <a:srgbClr val="2E56A6"/>
                </a:solidFill>
                <a:latin typeface="Calibri"/>
                <a:ea typeface="Calibri"/>
                <a:cs typeface="Calibri"/>
                <a:sym typeface="Calibri"/>
              </a:rPr>
              <a:t>Approach</a:t>
            </a:r>
            <a:endParaRPr b="0" i="0" sz="1800" u="none" cap="none" strike="noStrike">
              <a:solidFill>
                <a:srgbClr val="2E56A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g2bfaf7981f4_0_9"/>
          <p:cNvSpPr txBox="1"/>
          <p:nvPr/>
        </p:nvSpPr>
        <p:spPr>
          <a:xfrm>
            <a:off x="812357" y="1836325"/>
            <a:ext cx="4816200" cy="1341900"/>
          </a:xfrm>
          <a:prstGeom prst="rect">
            <a:avLst/>
          </a:prstGeom>
          <a:solidFill>
            <a:srgbClr val="BBD6EE"/>
          </a:solidFill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2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Teaching, learning, revision</a:t>
            </a:r>
            <a:endParaRPr/>
          </a:p>
          <a:p>
            <a:pPr indent="0" lvl="2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- Chapters structured by learning goal</a:t>
            </a:r>
            <a:endParaRPr/>
          </a:p>
          <a:p>
            <a:pPr indent="0" lvl="2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- Chapter summaries</a:t>
            </a:r>
            <a:endParaRPr/>
          </a:p>
          <a:p>
            <a:pPr indent="0" lvl="2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- End-of-chapter revision</a:t>
            </a:r>
            <a:endParaRPr b="1" i="0" sz="3200" u="none" cap="none" strike="noStrike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2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2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g2bfaf7981f4_0_9"/>
          <p:cNvSpPr txBox="1"/>
          <p:nvPr/>
        </p:nvSpPr>
        <p:spPr>
          <a:xfrm>
            <a:off x="5952978" y="3484536"/>
            <a:ext cx="4816200" cy="1158000"/>
          </a:xfrm>
          <a:prstGeom prst="rect">
            <a:avLst/>
          </a:prstGeom>
          <a:solidFill>
            <a:srgbClr val="D5DBE5"/>
          </a:solidFill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3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Planning</a:t>
            </a:r>
            <a:endParaRPr/>
          </a:p>
          <a:p>
            <a:pPr indent="0" lvl="2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- Schemes of work</a:t>
            </a:r>
            <a:endParaRPr/>
          </a:p>
          <a:p>
            <a:pPr indent="0" lvl="2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- Lesson plans</a:t>
            </a:r>
            <a:endParaRPr b="1" i="0" sz="2200" u="none" cap="none" strike="noStrike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2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2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200" u="none" cap="none" strike="noStrike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2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2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g2bfaf7981f4_0_9"/>
          <p:cNvSpPr txBox="1"/>
          <p:nvPr/>
        </p:nvSpPr>
        <p:spPr>
          <a:xfrm>
            <a:off x="5952978" y="1836325"/>
            <a:ext cx="4816200" cy="1341900"/>
          </a:xfrm>
          <a:prstGeom prst="rect">
            <a:avLst/>
          </a:prstGeom>
          <a:solidFill>
            <a:srgbClr val="FEE599"/>
          </a:solidFill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2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Exam focus</a:t>
            </a:r>
            <a:endParaRPr/>
          </a:p>
          <a:p>
            <a:pPr indent="0" lvl="3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- Exam chapter</a:t>
            </a:r>
            <a:endParaRPr/>
          </a:p>
          <a:p>
            <a:pPr indent="0" lvl="3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- Exam-style questions</a:t>
            </a:r>
            <a:endParaRPr b="0" i="0" sz="3200" u="none" cap="none" strike="noStrike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g2bfaf7981f4_0_9"/>
          <p:cNvSpPr txBox="1"/>
          <p:nvPr/>
        </p:nvSpPr>
        <p:spPr>
          <a:xfrm>
            <a:off x="812357" y="3484536"/>
            <a:ext cx="4816200" cy="1158000"/>
          </a:xfrm>
          <a:prstGeom prst="rect">
            <a:avLst/>
          </a:prstGeom>
          <a:solidFill>
            <a:srgbClr val="C4E0B2"/>
          </a:solidFill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2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783"/>
              </a:buClr>
              <a:buSzPts val="4000"/>
              <a:buFont typeface="Arial"/>
              <a:buNone/>
            </a:pPr>
            <a:r>
              <a:rPr b="1" i="0" lang="en-US" sz="3200" u="none" cap="none" strike="noStrik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CBA support</a:t>
            </a:r>
            <a:endParaRPr/>
          </a:p>
          <a:p>
            <a:pPr indent="0" lvl="2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783"/>
              </a:buClr>
              <a:buSzPts val="4000"/>
              <a:buFont typeface="Arial"/>
              <a:buNone/>
            </a:pPr>
            <a:r>
              <a:rPr b="0" i="0" lang="en-US" sz="2200" u="none" cap="none" strike="noStrik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- Textbook sections</a:t>
            </a:r>
            <a:endParaRPr/>
          </a:p>
          <a:p>
            <a:pPr indent="0" lvl="2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783"/>
              </a:buClr>
              <a:buSzPts val="4000"/>
              <a:buFont typeface="Arial"/>
              <a:buNone/>
            </a:pPr>
            <a:r>
              <a:rPr b="0" i="0" lang="en-US" sz="2200" u="none" cap="none" strike="noStrik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- Skills and Accounts Book sections</a:t>
            </a:r>
            <a:endParaRPr b="1" i="0" sz="2200" u="none" cap="none" strike="noStrike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2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2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4"/>
          <p:cNvSpPr txBox="1"/>
          <p:nvPr/>
        </p:nvSpPr>
        <p:spPr>
          <a:xfrm>
            <a:off x="463302" y="1173725"/>
            <a:ext cx="8166300" cy="424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4812" lvl="0" marL="4048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56A6"/>
              </a:buClr>
              <a:buSzPts val="2800"/>
              <a:buFont typeface="Helvetica Neue"/>
              <a:buChar char="●"/>
            </a:pPr>
            <a:r>
              <a:rPr b="0" i="0" lang="en-US" sz="2800" u="none" cap="none" strike="noStrike">
                <a:solidFill>
                  <a:srgbClr val="2E56A6"/>
                </a:solidFill>
                <a:latin typeface="Calibri"/>
                <a:ea typeface="Calibri"/>
                <a:cs typeface="Calibri"/>
                <a:sym typeface="Calibri"/>
              </a:rPr>
              <a:t>2023 Paper - What we should learn from it</a:t>
            </a:r>
            <a:endParaRPr b="0" i="0" sz="2800" u="none" cap="none" strike="noStrike">
              <a:solidFill>
                <a:srgbClr val="2E56A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2E56A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4812" lvl="0" marL="4048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56A6"/>
              </a:buClr>
              <a:buSzPts val="2800"/>
              <a:buFont typeface="Helvetica Neue"/>
              <a:buChar char="●"/>
            </a:pPr>
            <a:r>
              <a:rPr b="0" i="0" lang="en-US" sz="2800" u="none" cap="none" strike="noStrike">
                <a:solidFill>
                  <a:srgbClr val="2E56A6"/>
                </a:solidFill>
                <a:latin typeface="Calibri"/>
                <a:ea typeface="Calibri"/>
                <a:cs typeface="Calibri"/>
                <a:sym typeface="Calibri"/>
              </a:rPr>
              <a:t>Interpreting  Command Verbs</a:t>
            </a:r>
            <a:endParaRPr b="0" i="0" sz="1800" u="none" cap="none" strike="noStrike">
              <a:solidFill>
                <a:srgbClr val="2E56A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4812" lvl="0" marL="404812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E56A6"/>
              </a:buClr>
              <a:buSzPts val="2800"/>
              <a:buFont typeface="Helvetica Neue"/>
              <a:buChar char="●"/>
            </a:pPr>
            <a:r>
              <a:rPr b="0" i="0" lang="en-US" sz="2800" u="none" cap="none" strike="noStrike">
                <a:solidFill>
                  <a:srgbClr val="2E56A6"/>
                </a:solidFill>
                <a:latin typeface="Calibri"/>
                <a:ea typeface="Calibri"/>
                <a:cs typeface="Calibri"/>
                <a:sym typeface="Calibri"/>
              </a:rPr>
              <a:t>Common Errors Made &amp; Break down of Marks</a:t>
            </a:r>
            <a:endParaRPr b="0" i="0" sz="2800" u="none" cap="none" strike="noStrike">
              <a:solidFill>
                <a:srgbClr val="2E56A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4812" lvl="0" marL="404812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E56A6"/>
              </a:buClr>
              <a:buSzPts val="2800"/>
              <a:buFont typeface="Helvetica Neue"/>
              <a:buChar char="●"/>
            </a:pPr>
            <a:r>
              <a:rPr b="0" i="0" lang="en-US" sz="2800" u="none" cap="none" strike="noStrike">
                <a:solidFill>
                  <a:srgbClr val="2E56A6"/>
                </a:solidFill>
                <a:latin typeface="Calibri"/>
                <a:ea typeface="Calibri"/>
                <a:cs typeface="Calibri"/>
                <a:sym typeface="Calibri"/>
              </a:rPr>
              <a:t>How to Approach Exam Style Answers</a:t>
            </a:r>
            <a:endParaRPr b="0" i="0" sz="2800" u="none" cap="none" strike="noStrike">
              <a:solidFill>
                <a:srgbClr val="2E56A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4813" lvl="0" marL="404813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E56A6"/>
              </a:buClr>
              <a:buSzPts val="2800"/>
              <a:buFont typeface="Helvetica Neue"/>
              <a:buChar char="●"/>
            </a:pPr>
            <a:r>
              <a:rPr b="0" i="0" lang="en-US" sz="2800" u="none" cap="none" strike="noStrike">
                <a:solidFill>
                  <a:srgbClr val="2E56A6"/>
                </a:solidFill>
                <a:latin typeface="Calibri"/>
                <a:ea typeface="Calibri"/>
                <a:cs typeface="Calibri"/>
                <a:sym typeface="Calibri"/>
              </a:rPr>
              <a:t>Revision Techniques</a:t>
            </a:r>
            <a:endParaRPr b="0" i="0" sz="1800" u="none" cap="none" strike="noStrike">
              <a:solidFill>
                <a:srgbClr val="2E56A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2E56A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4"/>
          <p:cNvSpPr txBox="1"/>
          <p:nvPr/>
        </p:nvSpPr>
        <p:spPr>
          <a:xfrm>
            <a:off x="463296" y="365125"/>
            <a:ext cx="10515600" cy="6181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783"/>
              </a:buClr>
              <a:buSzPts val="4000"/>
              <a:buFont typeface="Calibri"/>
              <a:buNone/>
            </a:pPr>
            <a:r>
              <a:rPr b="1" i="0" lang="en-US" sz="4000" u="none" cap="none" strike="noStrike">
                <a:solidFill>
                  <a:srgbClr val="2E56A6"/>
                </a:solidFill>
                <a:latin typeface="Calibri"/>
                <a:ea typeface="Calibri"/>
                <a:cs typeface="Calibri"/>
                <a:sym typeface="Calibri"/>
              </a:rPr>
              <a:t>Exam Technique:</a:t>
            </a:r>
            <a:endParaRPr b="0" i="0" sz="1800" u="none" cap="none" strike="noStrike">
              <a:solidFill>
                <a:srgbClr val="2E56A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5" name="Google Shape;215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82002" y="1135626"/>
            <a:ext cx="3257597" cy="32575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8"/>
          <p:cNvSpPr txBox="1"/>
          <p:nvPr/>
        </p:nvSpPr>
        <p:spPr>
          <a:xfrm>
            <a:off x="463296" y="365125"/>
            <a:ext cx="105156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783"/>
              </a:buClr>
              <a:buSzPts val="4000"/>
              <a:buFont typeface="Calibri"/>
              <a:buNone/>
            </a:pPr>
            <a:r>
              <a:rPr b="1" i="0" lang="en-US" sz="4000" u="none" cap="none" strike="noStrike">
                <a:solidFill>
                  <a:srgbClr val="EA4E3C"/>
                </a:solidFill>
                <a:latin typeface="Calibri"/>
                <a:ea typeface="Calibri"/>
                <a:cs typeface="Calibri"/>
                <a:sym typeface="Calibri"/>
              </a:rPr>
              <a:t>Be specific…</a:t>
            </a:r>
            <a:endParaRPr b="0" i="0" sz="1800" u="none" cap="none" strike="noStrike">
              <a:solidFill>
                <a:srgbClr val="EA4E3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1" name="Google Shape;221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51425" y="1317900"/>
            <a:ext cx="8400750" cy="3424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21c1d4b5b24_0_22"/>
          <p:cNvSpPr txBox="1"/>
          <p:nvPr/>
        </p:nvSpPr>
        <p:spPr>
          <a:xfrm>
            <a:off x="0" y="0"/>
            <a:ext cx="98817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EA4E3C"/>
                </a:solidFill>
                <a:latin typeface="Calibri"/>
                <a:ea typeface="Calibri"/>
                <a:cs typeface="Calibri"/>
                <a:sym typeface="Calibri"/>
              </a:rPr>
              <a:t>Be specific…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8" name="Google Shape;228;g21c1d4b5b24_0_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49925" y="738900"/>
            <a:ext cx="6997425" cy="4834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21c1d4b5b24_0_0"/>
          <p:cNvSpPr txBox="1"/>
          <p:nvPr/>
        </p:nvSpPr>
        <p:spPr>
          <a:xfrm>
            <a:off x="463296" y="365125"/>
            <a:ext cx="105156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783"/>
              </a:buClr>
              <a:buSzPts val="4000"/>
              <a:buFont typeface="Calibri"/>
              <a:buNone/>
            </a:pPr>
            <a:r>
              <a:rPr b="1" i="0" lang="en-US" sz="4000" u="none" cap="none" strike="noStrike">
                <a:solidFill>
                  <a:srgbClr val="EA4E3C"/>
                </a:solidFill>
                <a:latin typeface="Calibri"/>
                <a:ea typeface="Calibri"/>
                <a:cs typeface="Calibri"/>
                <a:sym typeface="Calibri"/>
              </a:rPr>
              <a:t>Be specific… refer to the question</a:t>
            </a:r>
            <a:endParaRPr b="0" i="0" sz="1800" u="none" cap="none" strike="noStrike">
              <a:solidFill>
                <a:srgbClr val="EA4E3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4" name="Google Shape;234;g21c1d4b5b24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3300" y="1244975"/>
            <a:ext cx="8248650" cy="3362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21c1d524389_0_7"/>
          <p:cNvSpPr txBox="1"/>
          <p:nvPr/>
        </p:nvSpPr>
        <p:spPr>
          <a:xfrm>
            <a:off x="463296" y="365125"/>
            <a:ext cx="105156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783"/>
              </a:buClr>
              <a:buSzPts val="4000"/>
              <a:buFont typeface="Calibri"/>
              <a:buNone/>
            </a:pPr>
            <a:r>
              <a:rPr b="1" i="0" lang="en-US" sz="4000" u="none" cap="none" strike="noStrike">
                <a:solidFill>
                  <a:srgbClr val="EA4E3C"/>
                </a:solidFill>
                <a:latin typeface="Calibri"/>
                <a:ea typeface="Calibri"/>
                <a:cs typeface="Calibri"/>
                <a:sym typeface="Calibri"/>
              </a:rPr>
              <a:t>Accounting Topics</a:t>
            </a:r>
            <a:endParaRPr b="0" i="0" sz="1800" u="none" cap="none" strike="noStrike">
              <a:solidFill>
                <a:srgbClr val="EA4E3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g21c1d524389_0_7"/>
          <p:cNvSpPr txBox="1"/>
          <p:nvPr/>
        </p:nvSpPr>
        <p:spPr>
          <a:xfrm>
            <a:off x="463325" y="1157775"/>
            <a:ext cx="84921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783"/>
              </a:buClr>
              <a:buSzPts val="2400"/>
              <a:buFont typeface="Calibri"/>
              <a:buNone/>
            </a:pPr>
            <a:r>
              <a:rPr b="1" i="0" lang="en-US" sz="2400" u="none" cap="none" strike="noStrike">
                <a:solidFill>
                  <a:srgbClr val="EA4E3C"/>
                </a:solidFill>
                <a:latin typeface="Calibri"/>
                <a:ea typeface="Calibri"/>
                <a:cs typeface="Calibri"/>
                <a:sym typeface="Calibri"/>
              </a:rPr>
              <a:t>Double Entry </a:t>
            </a:r>
            <a:endParaRPr b="0" i="0" sz="1800" u="none" cap="none" strike="noStrike">
              <a:solidFill>
                <a:srgbClr val="EA4E3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1" name="Google Shape;241;g21c1d524389_0_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29475" y="1071350"/>
            <a:ext cx="9187900" cy="471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 2013 - 2022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 2013 - 2022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1_Office Theme 2013 - 2022">
  <a:themeElements>
    <a:clrScheme name="Office Theme 2013 - 2022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2022-12-20T12:43:25Z</dcterms:created>
  <dc:creator>Joe O'Keeffe</dc:creator>
</cp:coreProperties>
</file>