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80" r:id="rId2"/>
    <p:sldId id="403" r:id="rId3"/>
    <p:sldId id="404" r:id="rId4"/>
    <p:sldId id="339" r:id="rId5"/>
    <p:sldId id="378" r:id="rId6"/>
    <p:sldId id="341" r:id="rId7"/>
    <p:sldId id="379" r:id="rId8"/>
    <p:sldId id="368" r:id="rId9"/>
    <p:sldId id="370" r:id="rId10"/>
    <p:sldId id="381" r:id="rId11"/>
    <p:sldId id="369" r:id="rId12"/>
    <p:sldId id="371" r:id="rId13"/>
    <p:sldId id="372" r:id="rId14"/>
    <p:sldId id="374" r:id="rId15"/>
    <p:sldId id="386" r:id="rId16"/>
    <p:sldId id="375" r:id="rId17"/>
    <p:sldId id="392" r:id="rId18"/>
    <p:sldId id="391" r:id="rId19"/>
    <p:sldId id="367" r:id="rId20"/>
    <p:sldId id="389" r:id="rId21"/>
    <p:sldId id="388" r:id="rId22"/>
    <p:sldId id="396" r:id="rId23"/>
    <p:sldId id="401" r:id="rId24"/>
    <p:sldId id="390" r:id="rId25"/>
    <p:sldId id="384" r:id="rId26"/>
    <p:sldId id="397" r:id="rId27"/>
    <p:sldId id="395" r:id="rId28"/>
    <p:sldId id="399" r:id="rId29"/>
    <p:sldId id="398" r:id="rId30"/>
    <p:sldId id="393" r:id="rId31"/>
    <p:sldId id="289" r:id="rId32"/>
    <p:sldId id="402" r:id="rId33"/>
    <p:sldId id="387" r:id="rId34"/>
    <p:sldId id="385" r:id="rId35"/>
    <p:sldId id="405" r:id="rId36"/>
    <p:sldId id="39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B0335C-9A50-6257-525F-6E8369986B41}" name="stephanie Johnston" initials="sJ" userId="43dc7b3f634c3d71" providerId="Windows Live"/>
  <p188:author id="{95582667-6102-27E7-ED8E-01A166EB4B6B}" name="Guest User" initials="GU" userId="Guest User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D7607-CB36-4923-851D-DED8DB49A54D}" v="306" dt="2024-02-26T12:26:24.617"/>
    <p1510:client id="{83EBC4A4-5C2B-4445-9D8D-AB1657B3C747}" v="48" dt="2024-02-26T17:59:07.081"/>
    <p1510:client id="{A9208284-4737-4E36-85C5-5E4DD2438B96}" v="21" dt="2024-02-28T10:25:46.094"/>
    <p1510:client id="{D2DD7221-6996-46C6-B1AE-5A9816FA3EB9}" v="5" dt="2024-02-26T16:43:09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E6CFE-0DF4-4835-9FB7-2CB4A99B1768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A265-5BF9-4FDC-BA27-8C0F0BF85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18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7523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D7E1F654-C5C8-5AD4-2F5B-F07C5652B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3ED4F20C-842A-7E9D-7EBC-080C9166FD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9618B249-ADFA-3222-A9A5-D26F8C0C08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832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3C5CC113-3DC6-EF9D-C41C-4FEA74628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3AD5B479-DE1C-8612-0CBE-5DD750BACF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B0D2D694-F8D9-97ED-FCB6-318DF9C6DE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46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E5DE23EF-3EA0-0053-D95C-F3DBFA2B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3BD9DEB7-A779-C10F-CE81-C96FD85CC1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such as family, peer, media and social pressures, that influence decisions.</a:t>
            </a: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E6AAF664-5B52-7EA2-19F3-9E08CEBF3E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8862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88596E1F-5CDE-3223-DC5B-5D901F0A3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41A1A8B2-01FC-0F55-8400-2A469B1A93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23079EED-DC2B-D827-4C82-FE27EA1A58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9990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295E1ABE-D861-CE36-8C99-A614EB068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EF1D408B-B07E-F84F-F08D-61534EC0F7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6B97744C-EE16-1CC1-4D51-AE4FBDBCBB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6946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F91CF45F-E3C6-820F-FC54-5DB3E114E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>
            <a:extLst>
              <a:ext uri="{FF2B5EF4-FFF2-40B4-BE49-F238E27FC236}">
                <a16:creationId xmlns:a16="http://schemas.microsoft.com/office/drawing/2014/main" id="{819AE5F7-A811-03FD-DA6A-047A3C9F6E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>
            <a:extLst>
              <a:ext uri="{FF2B5EF4-FFF2-40B4-BE49-F238E27FC236}">
                <a16:creationId xmlns:a16="http://schemas.microsoft.com/office/drawing/2014/main" id="{C40BF0B7-8CEF-E7EC-9B1E-983456EEA7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563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EA6B1D60-E3D8-9DEE-65F7-4B300BB3A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B0209F3A-505A-0CCA-E952-F824825762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Takes place in 2</a:t>
            </a:r>
            <a:r>
              <a:rPr kumimoji="0" lang="en-GB" sz="1200" b="1" i="0" u="none" strike="noStrike" kern="0" cap="none" spc="0" normalizeH="0" baseline="3000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or 3</a:t>
            </a:r>
            <a:r>
              <a:rPr kumimoji="0" lang="en-GB" sz="1200" b="1" i="0" u="none" strike="noStrike" kern="0" cap="none" spc="0" normalizeH="0" baseline="3000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year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CCB782D1-D366-C437-0CA0-B22C5782FA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098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0961E0BC-7E22-F246-64D6-5ACB59EA9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8795D3D2-FC15-8BC9-B49B-5751908FC1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Takes place in 2</a:t>
            </a:r>
            <a:r>
              <a:rPr kumimoji="0" lang="en-GB" sz="1200" b="1" i="0" u="none" strike="noStrike" kern="0" cap="none" spc="0" normalizeH="0" baseline="3000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or 3</a:t>
            </a:r>
            <a:r>
              <a:rPr kumimoji="0" lang="en-GB" sz="1200" b="1" i="0" u="none" strike="noStrike" kern="0" cap="none" spc="0" normalizeH="0" baseline="3000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year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DC617DAE-CEB5-E639-0DD1-719D5D2119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567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1CE01AD9-8A4D-2D6C-C31E-EB17D8236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>
            <a:extLst>
              <a:ext uri="{FF2B5EF4-FFF2-40B4-BE49-F238E27FC236}">
                <a16:creationId xmlns:a16="http://schemas.microsoft.com/office/drawing/2014/main" id="{184917B4-4D59-B575-1C2C-74A183C941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>
            <a:extLst>
              <a:ext uri="{FF2B5EF4-FFF2-40B4-BE49-F238E27FC236}">
                <a16:creationId xmlns:a16="http://schemas.microsoft.com/office/drawing/2014/main" id="{95CE927F-B6E3-4126-239C-0DF51FDF2C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522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46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1657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036892FC-3E6A-4C52-DE82-246AB17F3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>
            <a:extLst>
              <a:ext uri="{FF2B5EF4-FFF2-40B4-BE49-F238E27FC236}">
                <a16:creationId xmlns:a16="http://schemas.microsoft.com/office/drawing/2014/main" id="{76FFCEDE-0A18-ED50-8894-DCCA089998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>
            <a:extLst>
              <a:ext uri="{FF2B5EF4-FFF2-40B4-BE49-F238E27FC236}">
                <a16:creationId xmlns:a16="http://schemas.microsoft.com/office/drawing/2014/main" id="{2D38B787-A3DA-2178-DB8C-6A25E355FF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9304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C461C75C-5A37-C15A-497B-DFF5CD64D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>
            <a:extLst>
              <a:ext uri="{FF2B5EF4-FFF2-40B4-BE49-F238E27FC236}">
                <a16:creationId xmlns:a16="http://schemas.microsoft.com/office/drawing/2014/main" id="{53FF463C-84BE-2890-9218-14B7708B86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>
            <a:extLst>
              <a:ext uri="{FF2B5EF4-FFF2-40B4-BE49-F238E27FC236}">
                <a16:creationId xmlns:a16="http://schemas.microsoft.com/office/drawing/2014/main" id="{E349120F-C52B-E52D-0D29-476D96725E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762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>
          <a:extLst>
            <a:ext uri="{FF2B5EF4-FFF2-40B4-BE49-F238E27FC236}">
              <a16:creationId xmlns:a16="http://schemas.microsoft.com/office/drawing/2014/main" id="{EF421C6B-1EB2-A0B5-BCC2-75D5C87C0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>
            <a:extLst>
              <a:ext uri="{FF2B5EF4-FFF2-40B4-BE49-F238E27FC236}">
                <a16:creationId xmlns:a16="http://schemas.microsoft.com/office/drawing/2014/main" id="{45540699-E233-C2CF-0C9C-FBFC04998C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>
            <a:extLst>
              <a:ext uri="{FF2B5EF4-FFF2-40B4-BE49-F238E27FC236}">
                <a16:creationId xmlns:a16="http://schemas.microsoft.com/office/drawing/2014/main" id="{51E20D8D-6C99-CC0D-E57A-34FBFBC879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8375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31791911-3E8E-3FF1-FBEE-281B085AF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>
            <a:extLst>
              <a:ext uri="{FF2B5EF4-FFF2-40B4-BE49-F238E27FC236}">
                <a16:creationId xmlns:a16="http://schemas.microsoft.com/office/drawing/2014/main" id="{6320E3C7-0FCF-137F-984E-752BAFC2DB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>
            <a:extLst>
              <a:ext uri="{FF2B5EF4-FFF2-40B4-BE49-F238E27FC236}">
                <a16:creationId xmlns:a16="http://schemas.microsoft.com/office/drawing/2014/main" id="{ED2CB863-85E8-91AF-E612-437ABC21E2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9333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Sexuality – values, socialisation, communication, gender expression, as well as sexual orientation</a:t>
            </a: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541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Sexuality – values, socialisation, communication, gender expression, as well as sexual orientation</a:t>
            </a: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5879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7D225228-27B2-3BD4-1867-9FBA6C3B9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FA6B8A03-45AB-7744-B788-815A2FFA02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Schools are required to teach RSE as part of SPHE in each year of the Junior Cycle SPHE programme. </a:t>
            </a: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A7D26201-49B5-7234-3330-AD4CFF33B0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4026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A19230B5-F177-8E70-0AA7-C40ECA36C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8B8F0899-5651-13F9-179E-0D68474384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Schools are required to teach RSE as part of SPHE in each year of the Junior Cycle SPHE programme. </a:t>
            </a: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F6238353-2111-46AC-D121-04BB0D5B56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995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22CF2415-ACEE-7528-2C49-75C231266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>
            <a:extLst>
              <a:ext uri="{FF2B5EF4-FFF2-40B4-BE49-F238E27FC236}">
                <a16:creationId xmlns:a16="http://schemas.microsoft.com/office/drawing/2014/main" id="{1265222F-E443-4A98-3039-389EBF8178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>
            <a:extLst>
              <a:ext uri="{FF2B5EF4-FFF2-40B4-BE49-F238E27FC236}">
                <a16:creationId xmlns:a16="http://schemas.microsoft.com/office/drawing/2014/main" id="{21438B73-F0D7-6A1D-F9C5-C1A45F408E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76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3824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191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694F92FC-9639-94F5-7684-F7E76C4FC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>
            <a:extLst>
              <a:ext uri="{FF2B5EF4-FFF2-40B4-BE49-F238E27FC236}">
                <a16:creationId xmlns:a16="http://schemas.microsoft.com/office/drawing/2014/main" id="{842E7447-8BCF-1808-56E5-6E025F4994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>
            <a:extLst>
              <a:ext uri="{FF2B5EF4-FFF2-40B4-BE49-F238E27FC236}">
                <a16:creationId xmlns:a16="http://schemas.microsoft.com/office/drawing/2014/main" id="{FB737A6A-B5FA-BC9F-C93C-B0C1D78C9D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353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517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F38EDCDD-2B2C-AFD3-33CF-C3E29D236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>
            <a:extLst>
              <a:ext uri="{FF2B5EF4-FFF2-40B4-BE49-F238E27FC236}">
                <a16:creationId xmlns:a16="http://schemas.microsoft.com/office/drawing/2014/main" id="{7A202E64-E89B-3060-66E7-1BD5C5DE47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>
            <a:extLst>
              <a:ext uri="{FF2B5EF4-FFF2-40B4-BE49-F238E27FC236}">
                <a16:creationId xmlns:a16="http://schemas.microsoft.com/office/drawing/2014/main" id="{3D485490-FFD6-B602-1AED-922D08C931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52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781BFB8C-2D7B-CCA8-422F-66EBECD7E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84347CBB-1A36-B45C-EFC4-9A9DF084B0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15F13E1E-75EC-990C-5C8F-21FC13469B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379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AD63993A-F84A-77BB-E237-D03A585DB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>
            <a:extLst>
              <a:ext uri="{FF2B5EF4-FFF2-40B4-BE49-F238E27FC236}">
                <a16:creationId xmlns:a16="http://schemas.microsoft.com/office/drawing/2014/main" id="{043915D5-0CD9-1B45-6866-AE5E5DF130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>
            <a:extLst>
              <a:ext uri="{FF2B5EF4-FFF2-40B4-BE49-F238E27FC236}">
                <a16:creationId xmlns:a16="http://schemas.microsoft.com/office/drawing/2014/main" id="{157A827D-FCBF-3D73-E94B-760921E0FA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79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" type="title">
  <p:cSld name="Front 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923827" y="3650683"/>
            <a:ext cx="5949244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923827" y="5398522"/>
            <a:ext cx="594924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61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301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53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ded background">
  <p:cSld name="Faded backgroun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0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67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15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202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74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382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329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14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2369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urriculumonline.ie/junior-cycle/short-courses/sphe/sphe-2023/sphe-learning-outcomes-and-wellbeing-indicator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folens.ie/books-and-programmes/post-primary/sphe-for-wellbeing/digital-resources/al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riculumonline.ie/getmedia/a8888f95-c75a-465e-8d26-b42acd5cf572/Taking-a-fresh-look-at-teaching-about-food-Guidance-for-teachers-from-the-Irish-Heart-Foundation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urriculumonline.ie/getmedia/2780c6c6-993c-46fb-8ba6-b647188337c9/JC-SPHE-Short-Course-2023-EV-FINAL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urriculumonline.ie/getmedia/65c17dda-9d30-4c82-b788-6b5cf90f9542/Communicating-with-parents-carers-about-SPHE-RSE.pdf#:~:text=In%20the%20event%20of%20not%20reaching%20a%20shared,their%20right%20with%20any%20aspect%20of%20the%20curriculum.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rriculumonline.ie/junior-cycle/short-courses/sphe/sphe-2023/sphe-toolkit/resources-for-teaching-and-learning-in-sph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/>
        </p:nvSpPr>
        <p:spPr>
          <a:xfrm>
            <a:off x="0" y="2322655"/>
            <a:ext cx="12192000" cy="15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lang="en-US" sz="4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Exploring Key Changes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lang="en-US" sz="4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the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lang="en-US" sz="4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New Junior Cycle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0414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27DEAFD8-B5D9-870D-60B2-DC0E75BBD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>
            <a:extLst>
              <a:ext uri="{FF2B5EF4-FFF2-40B4-BE49-F238E27FC236}">
                <a16:creationId xmlns:a16="http://schemas.microsoft.com/office/drawing/2014/main" id="{F944C9E9-E920-2D7D-9071-1B67697C8983}"/>
              </a:ext>
            </a:extLst>
          </p:cNvPr>
          <p:cNvSpPr txBox="1"/>
          <p:nvPr/>
        </p:nvSpPr>
        <p:spPr>
          <a:xfrm>
            <a:off x="463295" y="1173727"/>
            <a:ext cx="10703469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Strand 1: Understanding Myself and Others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GB" sz="2800" kern="0">
              <a:solidFill>
                <a:srgbClr val="6C69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err="1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Stran</a:t>
            </a: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d 2: Making Healthy Choices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Strand 3: 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Strand 3: Relationships and Sexuality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GB" sz="2800" kern="0">
              <a:solidFill>
                <a:srgbClr val="6C69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Strand 4: Emotional Wellbeing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Full List of Learning Outcomes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8D1093EA-3D46-D6DB-374D-45EC12445C17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4B4A9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Four Strands of the new SPHE Specification</a:t>
            </a:r>
            <a:endParaRPr kumimoji="0" lang="en-GB" sz="40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85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E6D32FE8-914A-2D7E-F3A4-2D78B47FE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>
            <a:extLst>
              <a:ext uri="{FF2B5EF4-FFF2-40B4-BE49-F238E27FC236}">
                <a16:creationId xmlns:a16="http://schemas.microsoft.com/office/drawing/2014/main" id="{F28D8B40-BB8E-3C4E-8327-72D4A145D58F}"/>
              </a:ext>
            </a:extLst>
          </p:cNvPr>
          <p:cNvSpPr txBox="1"/>
          <p:nvPr/>
        </p:nvSpPr>
        <p:spPr>
          <a:xfrm>
            <a:off x="463295" y="1173727"/>
            <a:ext cx="10703469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Self-awareness</a:t>
            </a:r>
            <a:endParaRPr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elf-esteem</a:t>
            </a:r>
            <a:endParaRPr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>
              <a:buClr>
                <a:srgbClr val="000000"/>
              </a:buClr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ealthy relationships</a:t>
            </a: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elf-management</a:t>
            </a:r>
            <a:endParaRPr sz="14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AAA4DEFB-2A8E-0217-FBE9-59E2D691614F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40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Strand 1: Understanding Myself and Others</a:t>
            </a:r>
            <a:endParaRPr kumimoji="0" lang="en-GB" sz="40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42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6A3DB8D5-1F9A-3A3E-B336-8ACE8BE5A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>
            <a:extLst>
              <a:ext uri="{FF2B5EF4-FFF2-40B4-BE49-F238E27FC236}">
                <a16:creationId xmlns:a16="http://schemas.microsoft.com/office/drawing/2014/main" id="{1F5D5FE3-C46E-24CB-42C1-8EC5ABE91184}"/>
              </a:ext>
            </a:extLst>
          </p:cNvPr>
          <p:cNvSpPr txBox="1"/>
          <p:nvPr/>
        </p:nvSpPr>
        <p:spPr>
          <a:xfrm>
            <a:off x="463295" y="1173727"/>
            <a:ext cx="10703469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kumimoji="0" lang="en-GB" sz="2800" b="0" i="0" u="none" strike="noStrike" kern="0" cap="none" spc="0" normalizeH="0" baseline="0" noProof="0" err="1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aking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healthy choices to support their wellbeing.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kumimoji="0" lang="en-GB" sz="2800" b="0" i="0" u="none" strike="noStrike" kern="0" cap="none" spc="0" normalizeH="0" baseline="0" noProof="0" err="1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ccessing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reliable information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Decision making and influences</a:t>
            </a:r>
          </a:p>
        </p:txBody>
      </p:sp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34F5D9AC-4FA6-853B-99E9-9BB16CFF3F86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40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Strand 2: Making Healthy Choices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40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32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CEC0BD50-3724-F677-B7BB-9DAB55A08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>
            <a:extLst>
              <a:ext uri="{FF2B5EF4-FFF2-40B4-BE49-F238E27FC236}">
                <a16:creationId xmlns:a16="http://schemas.microsoft.com/office/drawing/2014/main" id="{C6895C1A-E459-613E-2B91-F3AEC78AF470}"/>
              </a:ext>
            </a:extLst>
          </p:cNvPr>
          <p:cNvSpPr txBox="1"/>
          <p:nvPr/>
        </p:nvSpPr>
        <p:spPr>
          <a:xfrm>
            <a:off x="463295" y="1173727"/>
            <a:ext cx="10703469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kumimoji="0" lang="en-GB" sz="2800" b="0" i="0" u="none" strike="noStrike" kern="0" cap="none" spc="0" normalizeH="0" baseline="0" noProof="0" err="1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elationships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family relationships, friendships, romantic </a:t>
            </a:r>
            <a:endParaRPr lang="en-GB" sz="2800" kern="0">
              <a:solidFill>
                <a:srgbClr val="6C69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kumimoji="0" lang="en-GB" sz="2800" b="0" i="0" u="none" strike="noStrike" kern="0" cap="none" spc="0" normalizeH="0" baseline="0" noProof="0" err="1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exuality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kumimoji="0" lang="en-GB" sz="2800" b="0" i="0" u="none" strike="noStrike" kern="0" cap="none" spc="0" normalizeH="0" baseline="0" noProof="0" err="1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otential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sexual relationships in the future</a:t>
            </a:r>
          </a:p>
        </p:txBody>
      </p:sp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18FED50F-FD25-1D94-1C46-2E143161F229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40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Strand 3: Relationships and Sexuality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40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51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763AF233-C8E3-2C97-0AF2-6A1538757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>
            <a:extLst>
              <a:ext uri="{FF2B5EF4-FFF2-40B4-BE49-F238E27FC236}">
                <a16:creationId xmlns:a16="http://schemas.microsoft.com/office/drawing/2014/main" id="{2D4BBE09-830E-9DCC-CAEA-B8C1537EBBEC}"/>
              </a:ext>
            </a:extLst>
          </p:cNvPr>
          <p:cNvSpPr txBox="1"/>
          <p:nvPr/>
        </p:nvSpPr>
        <p:spPr>
          <a:xfrm>
            <a:off x="463295" y="1173727"/>
            <a:ext cx="10703469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Nurturing emotional wellbeing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kumimoji="0" lang="en-GB" sz="2800" b="0" i="0" u="none" strike="noStrike" kern="0" cap="none" spc="0" normalizeH="0" baseline="0" noProof="0" err="1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ositive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mental health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kumimoji="0" lang="en-GB" sz="2800" b="0" i="0" u="none" strike="noStrike" kern="0" cap="none" spc="0" normalizeH="0" baseline="0" noProof="0" err="1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roblem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solving and coping skills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ow they can support themselves and others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here/how to find support, if needed.</a:t>
            </a:r>
          </a:p>
        </p:txBody>
      </p:sp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F1F5828D-8BF7-CA7C-A52B-33A2C8609D83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40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Strand 4: Emotional Wellbeing</a:t>
            </a:r>
            <a:endParaRPr kumimoji="0" lang="en-GB" sz="40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7836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7">
          <a:extLst>
            <a:ext uri="{FF2B5EF4-FFF2-40B4-BE49-F238E27FC236}">
              <a16:creationId xmlns:a16="http://schemas.microsoft.com/office/drawing/2014/main" id="{A210561E-E0CC-FED5-FF08-57BBC161B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>
            <a:extLst>
              <a:ext uri="{FF2B5EF4-FFF2-40B4-BE49-F238E27FC236}">
                <a16:creationId xmlns:a16="http://schemas.microsoft.com/office/drawing/2014/main" id="{4CA3A54C-F438-3A8A-BF76-2EBEC5B68A30}"/>
              </a:ext>
            </a:extLst>
          </p:cNvPr>
          <p:cNvSpPr txBox="1"/>
          <p:nvPr/>
        </p:nvSpPr>
        <p:spPr>
          <a:xfrm>
            <a:off x="0" y="2322655"/>
            <a:ext cx="12192000" cy="15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lang="en-US" sz="4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3. Assessment</a:t>
            </a:r>
          </a:p>
        </p:txBody>
      </p:sp>
    </p:spTree>
    <p:extLst>
      <p:ext uri="{BB962C8B-B14F-4D97-AF65-F5344CB8AC3E}">
        <p14:creationId xmlns:p14="http://schemas.microsoft.com/office/powerpoint/2010/main" val="108548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2609381-F9C9-DB1E-9042-ADC41D655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>
            <a:extLst>
              <a:ext uri="{FF2B5EF4-FFF2-40B4-BE49-F238E27FC236}">
                <a16:creationId xmlns:a16="http://schemas.microsoft.com/office/drawing/2014/main" id="{1AEF2952-2706-A2DE-7A02-26E3AA2C76EB}"/>
              </a:ext>
            </a:extLst>
          </p:cNvPr>
          <p:cNvSpPr txBox="1"/>
          <p:nvPr/>
        </p:nvSpPr>
        <p:spPr>
          <a:xfrm>
            <a:off x="-1377681" y="516055"/>
            <a:ext cx="14341036" cy="489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780D40D5-9D08-25CD-55D0-949205CFA41C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40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Assessment </a:t>
            </a:r>
          </a:p>
        </p:txBody>
      </p:sp>
      <p:pic>
        <p:nvPicPr>
          <p:cNvPr id="3074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8CC900A6-C4FF-38CB-237A-5B91F8E43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86" y="1154203"/>
            <a:ext cx="8244590" cy="44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63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C5D1F928-882E-A596-5D0A-73CFF0E6F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>
            <a:extLst>
              <a:ext uri="{FF2B5EF4-FFF2-40B4-BE49-F238E27FC236}">
                <a16:creationId xmlns:a16="http://schemas.microsoft.com/office/drawing/2014/main" id="{41EE6217-B004-1CF6-C630-F4B4B8919C7E}"/>
              </a:ext>
            </a:extLst>
          </p:cNvPr>
          <p:cNvSpPr txBox="1"/>
          <p:nvPr/>
        </p:nvSpPr>
        <p:spPr>
          <a:xfrm>
            <a:off x="463295" y="516055"/>
            <a:ext cx="9325281" cy="444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CC888D1D-4F4D-BA43-04B0-DEFE02049E63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40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 lang="en-US"/>
          </a:p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GB" sz="4000" b="1" kern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r>
              <a:rPr lang="en-GB" sz="40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28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The focus of assessment is on allowing students to demonstrate the knowledge, skills and dispositions they have gained through their engagement in learning in SPHE. </a:t>
            </a:r>
            <a:endParaRPr lang="en-GB" sz="2800" b="1" kern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GB" sz="2800" b="1" kern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Should take place in 2</a:t>
            </a:r>
            <a:r>
              <a:rPr lang="en-GB" sz="2800" b="1" kern="0" baseline="3000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GB" sz="28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 or 3</a:t>
            </a:r>
            <a:r>
              <a:rPr lang="en-GB" sz="2800" b="1" kern="0" baseline="3000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GB" sz="28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 year</a:t>
            </a:r>
            <a:endParaRPr lang="en-GB" sz="2800" b="1" kern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154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7">
          <a:extLst>
            <a:ext uri="{FF2B5EF4-FFF2-40B4-BE49-F238E27FC236}">
              <a16:creationId xmlns:a16="http://schemas.microsoft.com/office/drawing/2014/main" id="{38FEF2B7-83F6-823A-4A00-114257610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>
            <a:extLst>
              <a:ext uri="{FF2B5EF4-FFF2-40B4-BE49-F238E27FC236}">
                <a16:creationId xmlns:a16="http://schemas.microsoft.com/office/drawing/2014/main" id="{4B84AAB1-63D4-15CB-6692-65C4E5991244}"/>
              </a:ext>
            </a:extLst>
          </p:cNvPr>
          <p:cNvSpPr txBox="1"/>
          <p:nvPr/>
        </p:nvSpPr>
        <p:spPr>
          <a:xfrm>
            <a:off x="0" y="2322655"/>
            <a:ext cx="12192000" cy="15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lang="en-US" sz="4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4. Key Features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lang="en-US" sz="4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of SPHE for Wellbeing Series</a:t>
            </a:r>
          </a:p>
        </p:txBody>
      </p:sp>
    </p:spTree>
    <p:extLst>
      <p:ext uri="{BB962C8B-B14F-4D97-AF65-F5344CB8AC3E}">
        <p14:creationId xmlns:p14="http://schemas.microsoft.com/office/powerpoint/2010/main" val="97994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/>
        </p:nvSpPr>
        <p:spPr>
          <a:xfrm>
            <a:off x="463296" y="29017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4B4A9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Lesson features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B4A9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463296" y="1202747"/>
            <a:ext cx="6477150" cy="438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lang="en-GB" sz="2400" b="1" kern="0">
              <a:solidFill>
                <a:srgbClr val="6C69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r>
              <a:rPr lang="en-GB" sz="24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is divided into 4 strands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lang="en-GB" sz="2400" b="1" kern="0">
              <a:solidFill>
                <a:srgbClr val="6C69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lang="en-GB" sz="2400" b="1" kern="0">
              <a:solidFill>
                <a:srgbClr val="6C69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r>
              <a:rPr lang="en-GB" sz="24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kumimoji="0" lang="en-GB" sz="2400" b="1" i="0" u="none" strike="noStrike" kern="0" cap="none" spc="0" normalizeH="0" baseline="0" noProof="0" err="1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elevant</a:t>
            </a: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learning intentions, learning outcome numbers, key words &amp; wellbeing indicators listed at the start of each lesson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lang="en-GB" sz="2400" b="1" kern="0">
              <a:solidFill>
                <a:srgbClr val="6C69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4"/>
              </a:rPr>
              <a:t>Book 1 and 2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71D87-B401-6754-ADE1-E34FAE429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263" y="290175"/>
            <a:ext cx="3667637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4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463295" y="1173727"/>
            <a:ext cx="10703469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</a:rPr>
              <a:t>Running order for this evening's webinar:</a:t>
            </a:r>
            <a:endParaRPr lang="en-GB" sz="2800" b="0" i="0" u="none" strike="noStrike" kern="0" cap="none" spc="0" normalizeH="0" baseline="0" noProof="0" dirty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04495" indent="-404495">
              <a:defRPr/>
            </a:pPr>
            <a:endParaRPr lang="en-GB" sz="2800" kern="0" dirty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</a:rPr>
              <a:t>1. Presentation with Stephanie</a:t>
            </a:r>
            <a:endParaRPr lang="en-GB" sz="2800" b="0" i="0" u="none" strike="noStrike" kern="0" cap="none" spc="0" normalizeH="0" baseline="0" noProof="0" dirty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04495" indent="-404495">
              <a:defRPr/>
            </a:pPr>
            <a:endParaRPr lang="en-GB" sz="2800" kern="0" dirty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04495" indent="-404495"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</a:rPr>
              <a:t>2. Q&amp;A session</a:t>
            </a:r>
            <a:endParaRPr lang="en-GB" sz="2800" kern="0" dirty="0">
              <a:solidFill>
                <a:srgbClr val="6C69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GB" sz="2800" b="0" i="0" u="none" strike="noStrike" kern="0" cap="none" spc="0" normalizeH="0" baseline="0" noProof="0" dirty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endParaRPr sz="14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4000" b="1" kern="0" dirty="0">
                <a:solidFill>
                  <a:srgbClr val="6C69AC"/>
                </a:solidFill>
                <a:latin typeface="Calibri"/>
                <a:cs typeface="Calibri"/>
                <a:sym typeface="Calibri"/>
              </a:rPr>
              <a:t>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50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39">
          <a:extLst>
            <a:ext uri="{FF2B5EF4-FFF2-40B4-BE49-F238E27FC236}">
              <a16:creationId xmlns:a16="http://schemas.microsoft.com/office/drawing/2014/main" id="{68C5BE89-D9C3-5E4B-9133-A598AE357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>
            <a:extLst>
              <a:ext uri="{FF2B5EF4-FFF2-40B4-BE49-F238E27FC236}">
                <a16:creationId xmlns:a16="http://schemas.microsoft.com/office/drawing/2014/main" id="{EC70F97B-48B3-264A-410F-36F0AFAF7BA6}"/>
              </a:ext>
            </a:extLst>
          </p:cNvPr>
          <p:cNvSpPr txBox="1"/>
          <p:nvPr/>
        </p:nvSpPr>
        <p:spPr>
          <a:xfrm>
            <a:off x="463296" y="29017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rgbClr val="1E4783"/>
              </a:buClr>
              <a:buSzPts val="4000"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4A9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Layout</a:t>
            </a:r>
            <a:r>
              <a:rPr lang="en-US" sz="4000" b="1" kern="0" dirty="0">
                <a:solidFill>
                  <a:srgbClr val="4B4A98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B4A9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9">
            <a:extLst>
              <a:ext uri="{FF2B5EF4-FFF2-40B4-BE49-F238E27FC236}">
                <a16:creationId xmlns:a16="http://schemas.microsoft.com/office/drawing/2014/main" id="{994D6ED9-809A-6F83-B368-3C5E1F2FF979}"/>
              </a:ext>
            </a:extLst>
          </p:cNvPr>
          <p:cNvSpPr txBox="1"/>
          <p:nvPr/>
        </p:nvSpPr>
        <p:spPr>
          <a:xfrm>
            <a:off x="463296" y="1202747"/>
            <a:ext cx="10515600" cy="438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Short </a:t>
            </a:r>
            <a:r>
              <a:rPr lang="en-GB" sz="24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eflection at the end of each lesson and strand </a:t>
            </a:r>
            <a:r>
              <a:rPr lang="en-GB" sz="24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reflection at the end of each strand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lang="en-GB" sz="2400" b="1" kern="0">
              <a:solidFill>
                <a:srgbClr val="6C69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lang="en-GB" sz="2400" b="1" kern="0">
              <a:solidFill>
                <a:srgbClr val="6C69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02090-71CB-4183-B76F-733B9BA88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36" y="2404919"/>
            <a:ext cx="3934374" cy="2048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66ABB7-C3E3-B187-F0B7-016CA9326B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08" r="3785"/>
          <a:stretch/>
        </p:blipFill>
        <p:spPr>
          <a:xfrm>
            <a:off x="6631750" y="1753849"/>
            <a:ext cx="4347146" cy="365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5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39">
          <a:extLst>
            <a:ext uri="{FF2B5EF4-FFF2-40B4-BE49-F238E27FC236}">
              <a16:creationId xmlns:a16="http://schemas.microsoft.com/office/drawing/2014/main" id="{57F0123E-4846-0414-036C-1F0CEDE9C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>
            <a:extLst>
              <a:ext uri="{FF2B5EF4-FFF2-40B4-BE49-F238E27FC236}">
                <a16:creationId xmlns:a16="http://schemas.microsoft.com/office/drawing/2014/main" id="{5CA7F089-9B2C-DB05-34D6-67510FEA39C5}"/>
              </a:ext>
            </a:extLst>
          </p:cNvPr>
          <p:cNvSpPr txBox="1"/>
          <p:nvPr/>
        </p:nvSpPr>
        <p:spPr>
          <a:xfrm>
            <a:off x="463296" y="1202747"/>
            <a:ext cx="4453478" cy="438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lang="en-GB" sz="2400" b="1" kern="0">
              <a:solidFill>
                <a:srgbClr val="6C69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28F5A7A-42BF-C58B-EE9A-C4DB3F70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48" y="247334"/>
            <a:ext cx="10515600" cy="1325563"/>
          </a:xfrm>
        </p:spPr>
        <p:txBody>
          <a:bodyPr/>
          <a:lstStyle/>
          <a:p>
            <a:r>
              <a:rPr lang="en-GB" b="1"/>
              <a:t>Student Activities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9C0B8A-2CFB-CF1F-6BAE-306378D69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448" y="1385412"/>
            <a:ext cx="5181600" cy="4351338"/>
          </a:xfrm>
        </p:spPr>
        <p:txBody>
          <a:bodyPr/>
          <a:lstStyle/>
          <a:p>
            <a:pPr marL="114300" indent="0">
              <a:buNone/>
            </a:pPr>
            <a:r>
              <a:rPr kumimoji="0" lang="en-GB" sz="280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variety of individual, pair, group and class activities</a:t>
            </a:r>
            <a:endParaRPr lang="en-GB" sz="280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14300" indent="0">
              <a:buNone/>
            </a:pPr>
            <a:r>
              <a:rPr kumimoji="0" lang="en-GB" sz="280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Additional resources, </a:t>
            </a: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videos and </a:t>
            </a:r>
            <a:r>
              <a:rPr kumimoji="0" lang="en-GB" sz="280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activities on </a:t>
            </a:r>
            <a:r>
              <a:rPr kumimoji="0" lang="en-GB" sz="2800" i="0" u="none" strike="noStrike" kern="0" cap="none" spc="0" normalizeH="0" baseline="0" noProof="0" err="1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Folens</a:t>
            </a:r>
            <a:r>
              <a:rPr kumimoji="0" lang="en-GB" sz="280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Hive</a:t>
            </a:r>
            <a:endParaRPr lang="en-GB" sz="280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6E7D47C-DAD1-47C1-B575-70051ABE067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5200" y="1535941"/>
            <a:ext cx="5181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4EDAAE-5EC2-80DF-45C0-9735667C0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62" y="3429000"/>
            <a:ext cx="4587572" cy="1756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16FDCE-4F17-7B68-AF49-B05855B2B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824" y="1202747"/>
            <a:ext cx="5181600" cy="20627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B2A9B5-BA94-9AFF-5242-B64AADC70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201" y="3703625"/>
            <a:ext cx="5181599" cy="16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45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79C8F-4CBF-4673-D69A-833FE8660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2367ACE-012D-4DC7-A4E9-2375CE8D761C}"/>
              </a:ext>
            </a:extLst>
          </p:cNvPr>
          <p:cNvSpPr txBox="1"/>
          <p:nvPr/>
        </p:nvSpPr>
        <p:spPr>
          <a:xfrm>
            <a:off x="1019331" y="1863724"/>
            <a:ext cx="3897443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Lesson summary/highlights</a:t>
            </a:r>
          </a:p>
          <a:p>
            <a:endParaRPr lang="en-GB"/>
          </a:p>
          <a:p>
            <a:r>
              <a:rPr lang="en-GB" dirty="0"/>
              <a:t>Useful for students with AEN</a:t>
            </a:r>
            <a:endParaRPr lang="en-GB" dirty="0">
              <a:cs typeface="Arial"/>
            </a:endParaRPr>
          </a:p>
          <a:p>
            <a:endParaRPr lang="en-GB"/>
          </a:p>
          <a:p>
            <a:r>
              <a:rPr lang="en-GB" dirty="0"/>
              <a:t>Additional resources, links and information </a:t>
            </a:r>
            <a:endParaRPr lang="en-GB" dirty="0">
              <a:cs typeface="Arial"/>
            </a:endParaRP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2BD0C-72D7-3213-9EC0-2AA0BDA9A288}"/>
              </a:ext>
            </a:extLst>
          </p:cNvPr>
          <p:cNvSpPr txBox="1"/>
          <p:nvPr/>
        </p:nvSpPr>
        <p:spPr>
          <a:xfrm>
            <a:off x="769731" y="519188"/>
            <a:ext cx="1008838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err="1">
                <a:latin typeface="Calibri"/>
                <a:ea typeface="Calibri"/>
                <a:cs typeface="Calibri"/>
              </a:rPr>
              <a:t>Powerpoints</a:t>
            </a:r>
            <a:endParaRPr lang="en-GB" sz="4400" b="1"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6B0FD-683E-1092-68FF-6A40CA89C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452" y="342000"/>
            <a:ext cx="5360217" cy="3087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9050"/>
            <a:bevelB w="19050"/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6C486D-DA02-E80B-BEDF-50FA94A7E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144" y="2577231"/>
            <a:ext cx="5431213" cy="30870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9050"/>
            <a:bevelB w="19050"/>
          </a:sp3d>
        </p:spPr>
      </p:pic>
    </p:spTree>
    <p:extLst>
      <p:ext uri="{BB962C8B-B14F-4D97-AF65-F5344CB8AC3E}">
        <p14:creationId xmlns:p14="http://schemas.microsoft.com/office/powerpoint/2010/main" val="1320363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F79C8F-4CBF-4673-D69A-833FE8660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2367ACE-012D-4DC7-A4E9-2375CE8D761C}"/>
              </a:ext>
            </a:extLst>
          </p:cNvPr>
          <p:cNvSpPr txBox="1"/>
          <p:nvPr/>
        </p:nvSpPr>
        <p:spPr>
          <a:xfrm>
            <a:off x="1019331" y="1863724"/>
            <a:ext cx="3897443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Additional animations available on </a:t>
            </a:r>
            <a:r>
              <a:rPr lang="en-GB" dirty="0" err="1"/>
              <a:t>FolensHive</a:t>
            </a:r>
            <a:r>
              <a:rPr lang="en-GB" dirty="0"/>
              <a:t> to support learning and enhance lessons</a:t>
            </a:r>
          </a:p>
          <a:p>
            <a:endParaRPr lang="en-GB" dirty="0"/>
          </a:p>
          <a:p>
            <a:r>
              <a:rPr lang="en-GB" dirty="0">
                <a:cs typeface="Arial"/>
              </a:rPr>
              <a:t>Useful to look back on in 2nd and 3rd year and for stimulating class discussion</a:t>
            </a:r>
          </a:p>
          <a:p>
            <a:endParaRPr lang="en-GB">
              <a:cs typeface="Arial"/>
            </a:endParaRPr>
          </a:p>
          <a:p>
            <a:endParaRPr lang="en-GB"/>
          </a:p>
          <a:p>
            <a:endParaRPr lang="en-GB"/>
          </a:p>
          <a:p>
            <a:endParaRPr lang="en-GB" dirty="0"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02BD0C-72D7-3213-9EC0-2AA0BDA9A288}"/>
              </a:ext>
            </a:extLst>
          </p:cNvPr>
          <p:cNvSpPr txBox="1"/>
          <p:nvPr/>
        </p:nvSpPr>
        <p:spPr>
          <a:xfrm>
            <a:off x="769731" y="519188"/>
            <a:ext cx="1008838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latin typeface="Calibri"/>
                <a:ea typeface="Calibri"/>
                <a:cs typeface="Calibri"/>
              </a:rPr>
              <a:t>Animations</a:t>
            </a:r>
          </a:p>
        </p:txBody>
      </p:sp>
      <p:pic>
        <p:nvPicPr>
          <p:cNvPr id="4" name="Picture 3" descr="A hand holding a phone with a cartoon of a person flexing his muscles&#10;&#10;Description automatically generated">
            <a:extLst>
              <a:ext uri="{FF2B5EF4-FFF2-40B4-BE49-F238E27FC236}">
                <a16:creationId xmlns:a16="http://schemas.microsoft.com/office/drawing/2014/main" id="{2FC5F4C0-FB59-2EBE-1197-56A6EC1D4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759" y="114929"/>
            <a:ext cx="5186633" cy="3321350"/>
          </a:xfrm>
          <a:prstGeom prst="rect">
            <a:avLst/>
          </a:prstGeom>
        </p:spPr>
      </p:pic>
      <p:pic>
        <p:nvPicPr>
          <p:cNvPr id="5" name="Picture 4" descr="A cartoon of a person using a phone&#10;&#10;Description automatically generated">
            <a:extLst>
              <a:ext uri="{FF2B5EF4-FFF2-40B4-BE49-F238E27FC236}">
                <a16:creationId xmlns:a16="http://schemas.microsoft.com/office/drawing/2014/main" id="{2ABC9585-8066-79B9-A238-7EF278807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876" y="2549285"/>
            <a:ext cx="4800061" cy="31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44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39">
          <a:extLst>
            <a:ext uri="{FF2B5EF4-FFF2-40B4-BE49-F238E27FC236}">
              <a16:creationId xmlns:a16="http://schemas.microsoft.com/office/drawing/2014/main" id="{829D95C6-883D-9D6A-F987-00C1B47B6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>
            <a:extLst>
              <a:ext uri="{FF2B5EF4-FFF2-40B4-BE49-F238E27FC236}">
                <a16:creationId xmlns:a16="http://schemas.microsoft.com/office/drawing/2014/main" id="{831769DD-C8B8-7A4A-0B51-D2D3635ECC1B}"/>
              </a:ext>
            </a:extLst>
          </p:cNvPr>
          <p:cNvSpPr txBox="1"/>
          <p:nvPr/>
        </p:nvSpPr>
        <p:spPr>
          <a:xfrm>
            <a:off x="506428" y="534590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lang="en-US" sz="4000" b="1" kern="0">
                <a:solidFill>
                  <a:srgbClr val="4B4A98"/>
                </a:solidFill>
                <a:latin typeface="Calibri"/>
                <a:ea typeface="Calibri"/>
                <a:cs typeface="Calibri"/>
                <a:sym typeface="Calibri"/>
              </a:rPr>
              <a:t>Assessment </a:t>
            </a: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4B4A9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B4A9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9">
            <a:extLst>
              <a:ext uri="{FF2B5EF4-FFF2-40B4-BE49-F238E27FC236}">
                <a16:creationId xmlns:a16="http://schemas.microsoft.com/office/drawing/2014/main" id="{479CD874-FBCA-86B0-2613-36CD38844E6E}"/>
              </a:ext>
            </a:extLst>
          </p:cNvPr>
          <p:cNvSpPr txBox="1"/>
          <p:nvPr/>
        </p:nvSpPr>
        <p:spPr>
          <a:xfrm>
            <a:off x="420164" y="1806596"/>
            <a:ext cx="4453478" cy="438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2400"/>
              <a:buFont typeface="Calibri"/>
              <a:buNone/>
              <a:tabLst/>
              <a:defRPr/>
            </a:pPr>
            <a:r>
              <a:rPr kumimoji="0" lang="en-GB" sz="240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More detailed text and links to information with suggestions for CBA /Assessment at the end of each strand</a:t>
            </a:r>
            <a:endParaRPr lang="en-GB" sz="24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5DC0B-97B9-4FDA-D46B-1313C8CE4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797" y="1270186"/>
            <a:ext cx="6267886" cy="38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E95A2A-091B-4AC2-25CF-F182325B7CE6}"/>
              </a:ext>
            </a:extLst>
          </p:cNvPr>
          <p:cNvSpPr txBox="1"/>
          <p:nvPr/>
        </p:nvSpPr>
        <p:spPr>
          <a:xfrm>
            <a:off x="870373" y="763603"/>
            <a:ext cx="1008838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latin typeface="Calibri"/>
                <a:ea typeface="Calibri"/>
                <a:cs typeface="Calibri"/>
              </a:rPr>
              <a:t>Teachers’ Guide </a:t>
            </a:r>
            <a:endParaRPr lang="en-GB" sz="4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E2E672-01A2-B836-2D99-C605C02A35F0}"/>
              </a:ext>
            </a:extLst>
          </p:cNvPr>
          <p:cNvSpPr txBox="1"/>
          <p:nvPr/>
        </p:nvSpPr>
        <p:spPr>
          <a:xfrm>
            <a:off x="990576" y="1533045"/>
            <a:ext cx="3897443" cy="5539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Arial"/>
                <a:ea typeface="Calibri"/>
                <a:cs typeface="Calibri"/>
              </a:rPr>
              <a:t>Concise</a:t>
            </a:r>
          </a:p>
          <a:p>
            <a:endParaRPr lang="en-GB" sz="2400" dirty="0">
              <a:latin typeface="Arial"/>
              <a:ea typeface="Calibri"/>
              <a:cs typeface="Calibri"/>
            </a:endParaRPr>
          </a:p>
          <a:p>
            <a:r>
              <a:rPr lang="en-GB" sz="2400" dirty="0">
                <a:latin typeface="Arial"/>
                <a:ea typeface="Calibri"/>
                <a:cs typeface="Calibri"/>
              </a:rPr>
              <a:t>Word version can be downloaded and edited to suit your school</a:t>
            </a:r>
            <a:endParaRPr lang="en-GB"/>
          </a:p>
          <a:p>
            <a:endParaRPr lang="en-GB" sz="2400">
              <a:latin typeface="Calibri"/>
              <a:ea typeface="Calibri"/>
              <a:cs typeface="Calibri"/>
            </a:endParaRPr>
          </a:p>
          <a:p>
            <a:r>
              <a:rPr lang="en-GB" sz="2400" dirty="0">
                <a:latin typeface="Arial"/>
                <a:ea typeface="Calibri"/>
                <a:cs typeface="Calibri"/>
              </a:rPr>
              <a:t>Hyperlinks to relevant documents and resources</a:t>
            </a:r>
            <a:endParaRPr lang="en-GB" sz="2400" dirty="0">
              <a:latin typeface="Calibri"/>
              <a:ea typeface="Calibri"/>
              <a:cs typeface="Calibri"/>
            </a:endParaRPr>
          </a:p>
          <a:p>
            <a:endParaRPr lang="en-GB" sz="2400">
              <a:latin typeface="Calibri"/>
              <a:ea typeface="Calibri"/>
              <a:cs typeface="Calibri"/>
            </a:endParaRPr>
          </a:p>
          <a:p>
            <a:r>
              <a:rPr lang="en-GB" sz="2400" dirty="0">
                <a:latin typeface="Arial"/>
                <a:ea typeface="Calibri"/>
                <a:cs typeface="Calibri"/>
              </a:rPr>
              <a:t>Links to additional resources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F7C4F-E97C-57E9-A0EC-B77E2A0CE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493" y="1258462"/>
            <a:ext cx="5363323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17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9D9A57-4E1E-95E7-5DDD-12E5A9BCE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B5A699-DD00-50C0-0C4C-8042E3B530C3}"/>
              </a:ext>
            </a:extLst>
          </p:cNvPr>
          <p:cNvSpPr txBox="1"/>
          <p:nvPr/>
        </p:nvSpPr>
        <p:spPr>
          <a:xfrm>
            <a:off x="913505" y="835490"/>
            <a:ext cx="1008838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latin typeface="Calibri"/>
                <a:ea typeface="Calibri"/>
                <a:cs typeface="Calibri"/>
              </a:rPr>
              <a:t>Teachers’ Guide </a:t>
            </a:r>
            <a:endParaRPr lang="en-GB" sz="44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575B4-EF86-8EFA-E118-692734B442E5}"/>
              </a:ext>
            </a:extLst>
          </p:cNvPr>
          <p:cNvSpPr txBox="1"/>
          <p:nvPr/>
        </p:nvSpPr>
        <p:spPr>
          <a:xfrm>
            <a:off x="1019331" y="1863724"/>
            <a:ext cx="389744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latin typeface="Calibri"/>
                <a:ea typeface="Calibri"/>
                <a:cs typeface="Calibri"/>
              </a:rPr>
              <a:t>Download the Sample SPHE Policy Word document and edit to suit your school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998ED-CB4E-D4EC-3F13-668F4C978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402" y="1112252"/>
            <a:ext cx="4896533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29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FD848A-E247-3568-7306-9554F0EAF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5CA9AE-0543-9E4D-A051-D2D1E95FD0A8}"/>
              </a:ext>
            </a:extLst>
          </p:cNvPr>
          <p:cNvSpPr txBox="1"/>
          <p:nvPr/>
        </p:nvSpPr>
        <p:spPr>
          <a:xfrm>
            <a:off x="884750" y="749225"/>
            <a:ext cx="1008838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latin typeface="Calibri"/>
                <a:ea typeface="Calibri"/>
                <a:cs typeface="Calibri"/>
              </a:rPr>
              <a:t>Teachers’ Guide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99902-9189-8571-D79C-491B8C99273F}"/>
              </a:ext>
            </a:extLst>
          </p:cNvPr>
          <p:cNvSpPr txBox="1"/>
          <p:nvPr/>
        </p:nvSpPr>
        <p:spPr>
          <a:xfrm>
            <a:off x="1019331" y="1863724"/>
            <a:ext cx="389744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Calibri"/>
                <a:ea typeface="Calibri"/>
                <a:cs typeface="Calibri"/>
              </a:rPr>
              <a:t>Download the Units of Learning which are aligned with the book and edit to suit your school</a:t>
            </a:r>
          </a:p>
          <a:p>
            <a:endParaRPr lang="en-GB" sz="2400" dirty="0">
              <a:latin typeface="Calibri"/>
              <a:ea typeface="Calibri"/>
              <a:cs typeface="Calibri"/>
            </a:endParaRPr>
          </a:p>
          <a:p>
            <a:r>
              <a:rPr lang="en-GB" sz="2400" dirty="0">
                <a:latin typeface="Calibri"/>
                <a:ea typeface="Calibri"/>
                <a:cs typeface="Calibri"/>
              </a:rPr>
              <a:t>Al online and can be downloaded and edited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AE83E-0E74-757C-3B7C-50ABC20BE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819" y="868796"/>
            <a:ext cx="5372850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23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FD848A-E247-3568-7306-9554F0EAF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5CA9AE-0543-9E4D-A051-D2D1E95FD0A8}"/>
              </a:ext>
            </a:extLst>
          </p:cNvPr>
          <p:cNvSpPr txBox="1"/>
          <p:nvPr/>
        </p:nvSpPr>
        <p:spPr>
          <a:xfrm>
            <a:off x="884750" y="749225"/>
            <a:ext cx="1008838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>
                <a:latin typeface="Calibri"/>
                <a:ea typeface="Calibri"/>
                <a:cs typeface="Calibri"/>
              </a:rPr>
              <a:t>Approach to Teaching 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99902-9189-8571-D79C-491B8C99273F}"/>
              </a:ext>
            </a:extLst>
          </p:cNvPr>
          <p:cNvSpPr txBox="1"/>
          <p:nvPr/>
        </p:nvSpPr>
        <p:spPr>
          <a:xfrm>
            <a:off x="1019331" y="1863724"/>
            <a:ext cx="10079707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latin typeface="Calibri"/>
                <a:ea typeface="Calibri"/>
                <a:cs typeface="Calibri"/>
              </a:rPr>
              <a:t>Information is presented in a non-judgemental, age appropriate way</a:t>
            </a:r>
          </a:p>
          <a:p>
            <a:r>
              <a:rPr lang="en-GB" sz="240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IE" sz="2400" i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LO 3.9 and 3.5 are not covered in First Year but are covered in Second and Third Year at an age-appropriate level.)</a:t>
            </a:r>
            <a:endParaRPr lang="en-GB" sz="2400" dirty="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endParaRPr lang="en-GB" sz="2400" dirty="0">
              <a:latin typeface="Calibri"/>
              <a:ea typeface="Calibri"/>
              <a:cs typeface="Calibri"/>
            </a:endParaRPr>
          </a:p>
          <a:p>
            <a:r>
              <a:rPr lang="en-GB" sz="2400" dirty="0">
                <a:latin typeface="Calibri"/>
                <a:ea typeface="Calibri"/>
                <a:cs typeface="Calibri"/>
              </a:rPr>
              <a:t>Emphasis on the importance of giving and receiving consent</a:t>
            </a:r>
            <a:endParaRPr lang="en-GB" dirty="0"/>
          </a:p>
          <a:p>
            <a:endParaRPr lang="en-GB" sz="2400" dirty="0">
              <a:latin typeface="Calibri"/>
              <a:ea typeface="+mn-lt"/>
              <a:cs typeface="+mn-lt"/>
            </a:endParaRPr>
          </a:p>
          <a:p>
            <a:r>
              <a:rPr lang="en-GB" sz="2400" dirty="0">
                <a:latin typeface="Calibri"/>
                <a:ea typeface="+mn-lt"/>
                <a:cs typeface="+mn-lt"/>
              </a:rPr>
              <a:t>Gender identity - acknowledges that while most people’s gender identity matches their sex registered at birth, this is not the case for everyone and gender identity is just one part of sexuality </a:t>
            </a:r>
            <a:endParaRPr lang="en-GB" sz="2400" dirty="0">
              <a:latin typeface="Calibri"/>
              <a:ea typeface="Calibri"/>
              <a:cs typeface="Arial"/>
            </a:endParaRPr>
          </a:p>
          <a:p>
            <a:endParaRPr lang="en-GB" sz="2400">
              <a:latin typeface="Calibri"/>
              <a:ea typeface="Calibri"/>
              <a:cs typeface="Calibri"/>
            </a:endParaRPr>
          </a:p>
          <a:p>
            <a:endParaRPr lang="en-GB" sz="24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2874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FD848A-E247-3568-7306-9554F0EAF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5CA9AE-0543-9E4D-A051-D2D1E95FD0A8}"/>
              </a:ext>
            </a:extLst>
          </p:cNvPr>
          <p:cNvSpPr txBox="1"/>
          <p:nvPr/>
        </p:nvSpPr>
        <p:spPr>
          <a:xfrm>
            <a:off x="6412091" y="501651"/>
            <a:ext cx="4395340" cy="1716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b="1" kern="1200">
                <a:latin typeface="Calibri"/>
                <a:ea typeface="Calibri"/>
                <a:cs typeface="Calibri"/>
              </a:rPr>
              <a:t>Approach to Teaching about Food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a circle with different colored circles&#10;&#10;Description automatically generated">
            <a:extLst>
              <a:ext uri="{FF2B5EF4-FFF2-40B4-BE49-F238E27FC236}">
                <a16:creationId xmlns:a16="http://schemas.microsoft.com/office/drawing/2014/main" id="{F99A43B6-B491-E807-6E02-03B62108B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" r="851" b="735"/>
          <a:stretch/>
        </p:blipFill>
        <p:spPr>
          <a:xfrm>
            <a:off x="345974" y="299509"/>
            <a:ext cx="5087962" cy="62589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F00A57-EB97-DE7C-3336-171412AD856E}"/>
              </a:ext>
            </a:extLst>
          </p:cNvPr>
          <p:cNvSpPr txBox="1"/>
          <p:nvPr/>
        </p:nvSpPr>
        <p:spPr>
          <a:xfrm>
            <a:off x="6392583" y="2645922"/>
            <a:ext cx="4434721" cy="371042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Taking a fresh look . at teaching about food</a:t>
            </a:r>
            <a:r>
              <a:rPr lang="en-US" sz="240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tx1">
                  <a:alpha val="80000"/>
                </a:schemeClr>
              </a:solidFill>
              <a:latin typeface="Calibri"/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tx1">
                  <a:alpha val="8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>
              <a:solidFill>
                <a:schemeClr val="tx1">
                  <a:alpha val="8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>
              <a:solidFill>
                <a:schemeClr val="tx1">
                  <a:alpha val="8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>
              <a:solidFill>
                <a:schemeClr val="tx1">
                  <a:alpha val="8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>
              <a:solidFill>
                <a:schemeClr val="tx1">
                  <a:alpha val="80000"/>
                </a:schemeClr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tx1">
                    <a:alpha val="80000"/>
                  </a:schemeClr>
                </a:solidFill>
                <a:latin typeface="Calibri"/>
                <a:ea typeface="Calibri"/>
                <a:cs typeface="Calibri"/>
              </a:rPr>
              <a:t>Image- Irish Heart Foundation</a:t>
            </a:r>
            <a:endParaRPr lang="en-US">
              <a:solidFill>
                <a:schemeClr val="tx1">
                  <a:alpha val="80000"/>
                </a:schemeClr>
              </a:solidFill>
              <a:cs typeface="Arial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47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463295" y="1173727"/>
            <a:ext cx="10703469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indent="-404495"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cs typeface="Calibri"/>
              </a:rPr>
              <a:t>Check out the books, planning and other digital resources on</a:t>
            </a:r>
            <a:r>
              <a:rPr lang="en-GB" sz="2800" b="1" kern="0" dirty="0">
                <a:solidFill>
                  <a:srgbClr val="6C69AC"/>
                </a:solidFill>
                <a:latin typeface="Calibri"/>
                <a:cs typeface="Calibri"/>
              </a:rPr>
              <a:t> Folens.ie</a:t>
            </a:r>
            <a:endParaRPr lang="en-US" b="1" dirty="0"/>
          </a:p>
          <a:p>
            <a:pPr marL="404495" indent="-404495">
              <a:defRPr/>
            </a:pPr>
            <a:endParaRPr lang="en-GB" sz="2800" kern="0" dirty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endParaRPr lang="en-GB" sz="2800" kern="0" dirty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GB" sz="2800" b="0" i="0" u="none" strike="noStrike" kern="0" cap="none" spc="0" normalizeH="0" baseline="0" noProof="0" dirty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endParaRPr sz="14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indent="-404495">
              <a:buClr>
                <a:srgbClr val="000000"/>
              </a:buClr>
              <a:defRPr/>
            </a:pPr>
            <a:r>
              <a:rPr lang="en-GB" sz="4000" b="1" kern="0" dirty="0">
                <a:solidFill>
                  <a:srgbClr val="6C69AC"/>
                </a:solidFill>
                <a:latin typeface="Calibri"/>
                <a:cs typeface="Calibri"/>
              </a:rPr>
              <a:t>Our new </a:t>
            </a:r>
            <a:r>
              <a:rPr lang="en-GB" sz="4000" b="1" i="1" kern="0" dirty="0">
                <a:solidFill>
                  <a:srgbClr val="6C69AC"/>
                </a:solidFill>
                <a:latin typeface="Calibri"/>
                <a:cs typeface="Calibri"/>
              </a:rPr>
              <a:t>SPHE for Wellbeing</a:t>
            </a:r>
            <a:r>
              <a:rPr lang="en-GB" sz="4000" b="1" kern="0" dirty="0">
                <a:solidFill>
                  <a:srgbClr val="6C69AC"/>
                </a:solidFill>
                <a:latin typeface="Calibri"/>
                <a:cs typeface="Calibri"/>
              </a:rPr>
              <a:t> series</a:t>
            </a:r>
          </a:p>
        </p:txBody>
      </p:sp>
      <p:pic>
        <p:nvPicPr>
          <p:cNvPr id="2" name="Picture 1" descr="A group of magazines with text and numbers&#10;&#10;Description automatically generated">
            <a:extLst>
              <a:ext uri="{FF2B5EF4-FFF2-40B4-BE49-F238E27FC236}">
                <a16:creationId xmlns:a16="http://schemas.microsoft.com/office/drawing/2014/main" id="{D4A04E77-7C7F-0D66-34DA-BEA8E2587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826" y="36443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88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7">
          <a:extLst>
            <a:ext uri="{FF2B5EF4-FFF2-40B4-BE49-F238E27FC236}">
              <a16:creationId xmlns:a16="http://schemas.microsoft.com/office/drawing/2014/main" id="{EA7A07DA-8768-94CA-2F0F-3BE1F8AAD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>
            <a:extLst>
              <a:ext uri="{FF2B5EF4-FFF2-40B4-BE49-F238E27FC236}">
                <a16:creationId xmlns:a16="http://schemas.microsoft.com/office/drawing/2014/main" id="{AB3B8FB1-DD77-FCE6-0276-A429FCBE0AB0}"/>
              </a:ext>
            </a:extLst>
          </p:cNvPr>
          <p:cNvSpPr txBox="1"/>
          <p:nvPr/>
        </p:nvSpPr>
        <p:spPr>
          <a:xfrm>
            <a:off x="0" y="2322655"/>
            <a:ext cx="12192000" cy="15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lang="en-US" sz="4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5. My Advice on Teaching the New Course</a:t>
            </a:r>
          </a:p>
        </p:txBody>
      </p:sp>
    </p:spTree>
    <p:extLst>
      <p:ext uri="{BB962C8B-B14F-4D97-AF65-F5344CB8AC3E}">
        <p14:creationId xmlns:p14="http://schemas.microsoft.com/office/powerpoint/2010/main" val="163769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lang="en-US" sz="4000" b="1" kern="0">
                <a:solidFill>
                  <a:srgbClr val="1E4783"/>
                </a:solidFill>
                <a:latin typeface="Calibri"/>
                <a:ea typeface="Calibri"/>
                <a:cs typeface="Calibri"/>
                <a:sym typeface="Calibri"/>
              </a:rPr>
              <a:t>My perception of main changes compared to 2016 Specification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19" name="Google Shape;119;p6"/>
          <p:cNvGraphicFramePr/>
          <p:nvPr>
            <p:extLst>
              <p:ext uri="{D42A27DB-BD31-4B8C-83A1-F6EECF244321}">
                <p14:modId xmlns:p14="http://schemas.microsoft.com/office/powerpoint/2010/main" val="551152186"/>
              </p:ext>
            </p:extLst>
          </p:nvPr>
        </p:nvGraphicFramePr>
        <p:xfrm>
          <a:off x="636850" y="1707392"/>
          <a:ext cx="10918300" cy="32919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5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More Focus on</a:t>
                      </a:r>
                      <a:endParaRPr sz="3000" b="1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endParaRPr lang="en-GB" sz="3000" b="1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dk1"/>
                          </a:solidFill>
                        </a:rPr>
                        <a:t>Consent</a:t>
                      </a:r>
                      <a:endParaRPr sz="24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GB" sz="24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Online Safety (Coco's Law, pornography)</a:t>
                      </a:r>
                      <a:endParaRPr lang="en-GB" sz="24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4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Accessing Reliable Information</a:t>
                      </a:r>
                      <a:endParaRPr sz="24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4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Resilience </a:t>
                      </a:r>
                      <a:endParaRPr sz="24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Emotional &amp; Social aspects of sex</a:t>
                      </a:r>
                      <a:r>
                        <a:rPr lang="en-US" sz="24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sz="24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4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Overall mental health &amp; wellbeing</a:t>
                      </a:r>
                      <a:endParaRPr sz="24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4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Vaping</a:t>
                      </a:r>
                      <a:endParaRPr sz="24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4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4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aspects of sexuality</a:t>
                      </a:r>
                      <a:endParaRPr sz="24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4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4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Seeking help</a:t>
                      </a:r>
                      <a:endParaRPr sz="24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4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656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lang="en-US" sz="4000" b="1" kern="0">
                <a:solidFill>
                  <a:srgbClr val="1E4783"/>
                </a:solidFill>
                <a:latin typeface="Calibri"/>
                <a:ea typeface="Calibri"/>
                <a:cs typeface="Calibri"/>
                <a:sym typeface="Calibri"/>
              </a:rPr>
              <a:t>My perception of main changes compared to 2016 Specification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19" name="Google Shape;119;p6"/>
          <p:cNvGraphicFramePr/>
          <p:nvPr>
            <p:extLst>
              <p:ext uri="{D42A27DB-BD31-4B8C-83A1-F6EECF244321}">
                <p14:modId xmlns:p14="http://schemas.microsoft.com/office/powerpoint/2010/main" val="2498842436"/>
              </p:ext>
            </p:extLst>
          </p:nvPr>
        </p:nvGraphicFramePr>
        <p:xfrm>
          <a:off x="636850" y="1707392"/>
          <a:ext cx="10918300" cy="36576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45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i="0" u="none" strike="noStrike" cap="none" dirty="0">
                          <a:latin typeface="Calibri"/>
                          <a:ea typeface="Calibri"/>
                          <a:cs typeface="Calibri"/>
                        </a:rPr>
                        <a:t>Less Focus</a:t>
                      </a:r>
                      <a:r>
                        <a:rPr lang="en-US" sz="3000" b="1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on</a:t>
                      </a:r>
                      <a:endParaRPr sz="3000" b="1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Calibri"/>
                        <a:buNone/>
                      </a:pPr>
                      <a:endParaRPr lang="en-GB" sz="3000" b="1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u="none" strike="noStrike" cap="none" dirty="0">
                          <a:solidFill>
                            <a:schemeClr val="dk1"/>
                          </a:solidFill>
                        </a:rPr>
                        <a:t>Pregnancy</a:t>
                      </a:r>
                      <a:endParaRPr sz="2800" b="0" u="none" strike="noStrike" cap="none" dirty="0">
                        <a:solidFill>
                          <a:schemeClr val="dk1"/>
                        </a:solidFill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GB" sz="28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Specific Mental Health Illnesses</a:t>
                      </a:r>
                      <a:endParaRPr lang="en-GB" sz="28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Birth</a:t>
                      </a:r>
                      <a:endParaRPr sz="28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Reproduction</a:t>
                      </a:r>
                      <a:endParaRPr sz="28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Grief </a:t>
                      </a:r>
                      <a:endParaRPr sz="28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Separation</a:t>
                      </a:r>
                      <a:endParaRPr sz="2800" b="0" i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b="0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rPr>
                        <a:t>Repetition</a:t>
                      </a:r>
                      <a:endParaRPr sz="2800" b="0" i="0" dirty="0" err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5575" marR="75575" marT="45725" marB="4572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381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9BB9C061-6B6A-AE4F-4C84-5D961CE72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>
            <a:extLst>
              <a:ext uri="{FF2B5EF4-FFF2-40B4-BE49-F238E27FC236}">
                <a16:creationId xmlns:a16="http://schemas.microsoft.com/office/drawing/2014/main" id="{4BF08F0F-A16F-7FBA-0B0E-C87FDF99C939}"/>
              </a:ext>
            </a:extLst>
          </p:cNvPr>
          <p:cNvSpPr txBox="1"/>
          <p:nvPr/>
        </p:nvSpPr>
        <p:spPr>
          <a:xfrm>
            <a:off x="463295" y="1173727"/>
            <a:ext cx="10703469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indent="-404495">
              <a:buClr>
                <a:srgbClr val="000000"/>
              </a:buClr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Prepare well for more sensitive topics (see teachers’ guide &amp; </a:t>
            </a: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Toolkit</a:t>
            </a: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) </a:t>
            </a:r>
            <a:endParaRPr lang="en-GB" sz="2800" kern="0" dirty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Be familiar with the glossary and stick to it (e.g. intersex)</a:t>
            </a:r>
            <a:endParaRPr lang="en-GB" sz="2800" i="0" u="none" strike="noStrike" kern="0" cap="none" spc="0" normalizeH="0" baseline="0" noProof="0" dirty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Videos on PDST (2016)</a:t>
            </a: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GB" sz="2800" i="0" u="none" strike="noStrike" kern="0" cap="none" spc="0" normalizeH="0" baseline="0" noProof="0" dirty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Avail of any available training asap</a:t>
            </a:r>
            <a:endParaRPr lang="en-GB" sz="2800" kern="0" dirty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 aware of school policies (see teachers guide)</a:t>
            </a:r>
            <a:endParaRPr lang="en-GB" sz="2800" i="0" u="none" strike="noStrike" kern="0" cap="none" spc="0" normalizeH="0" baseline="0" noProof="0" dirty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Be involved in updating the school SPHE policy (se teachers guide)</a:t>
            </a:r>
            <a:endParaRPr lang="en-GB" sz="2800" kern="0" dirty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If in doubt – defer</a:t>
            </a: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GB" sz="2800" i="0" u="none" strike="noStrike" kern="0" cap="none" spc="0" normalizeH="0" baseline="0" noProof="0" dirty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Use anonymous questioning in advance </a:t>
            </a:r>
            <a:endParaRPr lang="en-GB" sz="2800" i="0" u="none" strike="noStrike" kern="0" cap="none" spc="0" normalizeH="0" baseline="0" noProof="0" dirty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FECDD718-1BDF-B77C-B32F-BE83FDBD3C03}"/>
              </a:ext>
            </a:extLst>
          </p:cNvPr>
          <p:cNvSpPr txBox="1"/>
          <p:nvPr/>
        </p:nvSpPr>
        <p:spPr>
          <a:xfrm>
            <a:off x="47828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4000" b="1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Before Teaching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8325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88D82AE1-6D53-598F-334E-4074239EE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>
            <a:extLst>
              <a:ext uri="{FF2B5EF4-FFF2-40B4-BE49-F238E27FC236}">
                <a16:creationId xmlns:a16="http://schemas.microsoft.com/office/drawing/2014/main" id="{59635544-66DA-EEFE-AC8D-4CD9F1710CB5}"/>
              </a:ext>
            </a:extLst>
          </p:cNvPr>
          <p:cNvSpPr txBox="1"/>
          <p:nvPr/>
        </p:nvSpPr>
        <p:spPr>
          <a:xfrm>
            <a:off x="463295" y="1173727"/>
            <a:ext cx="10703469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indent="-404495">
              <a:buClr>
                <a:srgbClr val="000000"/>
              </a:buClr>
              <a:defRPr/>
            </a:pPr>
            <a:endParaRPr lang="en-GB" sz="2800" kern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/>
              </a:rPr>
              <a:t>Advice on communicating with parents about SPHE and RSE</a:t>
            </a:r>
            <a:r>
              <a:rPr lang="en-GB" sz="2800" b="1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 </a:t>
            </a:r>
            <a:endParaRPr lang="en-GB" sz="28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endParaRPr lang="en-GB" sz="28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 the event of not reaching a shared understanding of the value of SPHE, parents/guardians have a right to request that their child opt out of SPHE (or parts of it), as is their right with any aspect of the curriculum</a:t>
            </a: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lang="en-GB" sz="2800" i="0" u="none" strike="noStrike" kern="0" cap="none" spc="0" normalizeH="0" baseline="0" noProof="0" dirty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E77B17C8-F01A-107D-CC82-9548470C0CEF}"/>
              </a:ext>
            </a:extLst>
          </p:cNvPr>
          <p:cNvSpPr txBox="1"/>
          <p:nvPr/>
        </p:nvSpPr>
        <p:spPr>
          <a:xfrm>
            <a:off x="47828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Parents </a:t>
            </a:r>
            <a:r>
              <a:rPr lang="en-GB" sz="40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&amp; SPHE</a:t>
            </a:r>
          </a:p>
        </p:txBody>
      </p:sp>
    </p:spTree>
    <p:extLst>
      <p:ext uri="{BB962C8B-B14F-4D97-AF65-F5344CB8AC3E}">
        <p14:creationId xmlns:p14="http://schemas.microsoft.com/office/powerpoint/2010/main" val="3080949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0;p3">
            <a:extLst>
              <a:ext uri="{FF2B5EF4-FFF2-40B4-BE49-F238E27FC236}">
                <a16:creationId xmlns:a16="http://schemas.microsoft.com/office/drawing/2014/main" id="{1D79D5B8-7057-E88F-EFCD-787C6FABA88D}"/>
              </a:ext>
            </a:extLst>
          </p:cNvPr>
          <p:cNvSpPr txBox="1"/>
          <p:nvPr/>
        </p:nvSpPr>
        <p:spPr>
          <a:xfrm>
            <a:off x="463295" y="1173727"/>
            <a:ext cx="5645556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57200" indent="-457200">
              <a:buClr>
                <a:srgbClr val="000000"/>
              </a:buClr>
              <a:buFont typeface="Arial"/>
              <a:buChar char="•"/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</a:rPr>
              <a:t>Available for meetings at a time that suits you</a:t>
            </a:r>
            <a:endParaRPr lang="en-GB" sz="2800" b="0" i="0" u="none" strike="noStrike" kern="0" cap="none" spc="0" normalizeH="0" baseline="0" noProof="0" dirty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>
              <a:buClr>
                <a:srgbClr val="000000"/>
              </a:buClr>
              <a:defRPr/>
            </a:pPr>
            <a:endParaRPr lang="en-GB" sz="2800" kern="0" dirty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Clr>
                <a:srgbClr val="000000"/>
              </a:buClr>
              <a:buFont typeface="Arial"/>
              <a:buChar char="•"/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</a:rPr>
              <a:t>Support you and your classroom needs</a:t>
            </a:r>
          </a:p>
          <a:p>
            <a:pPr>
              <a:buClr>
                <a:srgbClr val="000000"/>
              </a:buClr>
              <a:defRPr/>
            </a:pPr>
            <a:endParaRPr lang="en-GB" sz="2800" kern="0" dirty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57200" indent="-457200">
              <a:buClr>
                <a:srgbClr val="000000"/>
              </a:buClr>
              <a:buFont typeface="Arial"/>
              <a:buChar char="•"/>
              <a:defRPr/>
            </a:pP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</a:rPr>
              <a:t>Support for the upcoming book scheme</a:t>
            </a:r>
          </a:p>
          <a:p>
            <a:pPr marL="404495" indent="-404495">
              <a:buClr>
                <a:srgbClr val="000000"/>
              </a:buClr>
              <a:buFont typeface="Arial"/>
              <a:defRPr/>
            </a:pPr>
            <a:endParaRPr lang="en-GB" sz="2800" kern="0" dirty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04495" indent="-404495">
              <a:buClr>
                <a:srgbClr val="000000"/>
              </a:buClr>
              <a:defRPr/>
            </a:pPr>
            <a:endParaRPr sz="14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Google Shape;101;p3">
            <a:extLst>
              <a:ext uri="{FF2B5EF4-FFF2-40B4-BE49-F238E27FC236}">
                <a16:creationId xmlns:a16="http://schemas.microsoft.com/office/drawing/2014/main" id="{E15F88BD-34AC-D24C-2E5D-F610DB25A063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indent="-404495">
              <a:buClr>
                <a:srgbClr val="000000"/>
              </a:buClr>
              <a:defRPr/>
            </a:pPr>
            <a:r>
              <a:rPr lang="en-GB" sz="4000" b="1" kern="0" dirty="0">
                <a:solidFill>
                  <a:srgbClr val="6C69AC"/>
                </a:solidFill>
                <a:latin typeface="Calibri"/>
                <a:cs typeface="Calibri"/>
              </a:rPr>
              <a:t>Your local </a:t>
            </a:r>
            <a:r>
              <a:rPr lang="en-GB" sz="4000" b="1" kern="0" dirty="0" err="1">
                <a:solidFill>
                  <a:srgbClr val="6C69AC"/>
                </a:solidFill>
                <a:latin typeface="Calibri"/>
                <a:cs typeface="Calibri"/>
              </a:rPr>
              <a:t>Folens</a:t>
            </a:r>
            <a:r>
              <a:rPr lang="en-GB" sz="4000" b="1" kern="0" dirty="0">
                <a:solidFill>
                  <a:srgbClr val="6C69AC"/>
                </a:solidFill>
                <a:latin typeface="Calibri"/>
                <a:cs typeface="Calibri"/>
              </a:rPr>
              <a:t> educational consultant 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6CE997C-F269-0C8B-4CF3-FFC166FD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481" y="1718090"/>
            <a:ext cx="5274780" cy="28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1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7">
          <a:extLst>
            <a:ext uri="{FF2B5EF4-FFF2-40B4-BE49-F238E27FC236}">
              <a16:creationId xmlns:a16="http://schemas.microsoft.com/office/drawing/2014/main" id="{D0238D5F-9A8E-40C2-814D-036D2C8D9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>
            <a:extLst>
              <a:ext uri="{FF2B5EF4-FFF2-40B4-BE49-F238E27FC236}">
                <a16:creationId xmlns:a16="http://schemas.microsoft.com/office/drawing/2014/main" id="{AF2415ED-6DA1-BB71-98A9-5E7883BBD207}"/>
              </a:ext>
            </a:extLst>
          </p:cNvPr>
          <p:cNvSpPr txBox="1"/>
          <p:nvPr/>
        </p:nvSpPr>
        <p:spPr>
          <a:xfrm>
            <a:off x="0" y="2322655"/>
            <a:ext cx="12192000" cy="15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lang="en-US" sz="4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6. Questions</a:t>
            </a:r>
          </a:p>
        </p:txBody>
      </p:sp>
    </p:spTree>
    <p:extLst>
      <p:ext uri="{BB962C8B-B14F-4D97-AF65-F5344CB8AC3E}">
        <p14:creationId xmlns:p14="http://schemas.microsoft.com/office/powerpoint/2010/main" val="131832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463295" y="1173727"/>
            <a:ext cx="10703469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1. Introduction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2. New course overview</a:t>
            </a: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3. Assessment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4. Key Features of the SPHE </a:t>
            </a:r>
            <a:r>
              <a:rPr kumimoji="0" lang="en-GB" sz="2800" b="0" i="0" u="none" strike="noStrike" kern="0" cap="none" spc="0" normalizeH="0" baseline="0" noProof="0" err="1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</a:t>
            </a: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r Wellbeing Series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5. My Advice on Teaching the New Course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6. Q&amp;A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4000" b="1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Topics covered this evening </a:t>
            </a:r>
            <a:endParaRPr kumimoji="0" lang="en-GB" sz="40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89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7">
          <a:extLst>
            <a:ext uri="{FF2B5EF4-FFF2-40B4-BE49-F238E27FC236}">
              <a16:creationId xmlns:a16="http://schemas.microsoft.com/office/drawing/2014/main" id="{A160BCA8-6BCD-4F56-6DE5-5FB5C19E9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>
            <a:extLst>
              <a:ext uri="{FF2B5EF4-FFF2-40B4-BE49-F238E27FC236}">
                <a16:creationId xmlns:a16="http://schemas.microsoft.com/office/drawing/2014/main" id="{67FDD63E-E52D-68D1-5861-1BB1F09E7146}"/>
              </a:ext>
            </a:extLst>
          </p:cNvPr>
          <p:cNvSpPr txBox="1"/>
          <p:nvPr/>
        </p:nvSpPr>
        <p:spPr>
          <a:xfrm>
            <a:off x="0" y="2322655"/>
            <a:ext cx="12192000" cy="15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lang="en-US" sz="4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1796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EDF77-C5B7-177F-8DEA-202B37097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43" y="623275"/>
            <a:ext cx="2023646" cy="2644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873763-E6D0-409F-4631-16666BE65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72" y="3586297"/>
            <a:ext cx="4265902" cy="2644860"/>
          </a:xfrm>
          <a:prstGeom prst="rect">
            <a:avLst/>
          </a:prstGeom>
        </p:spPr>
      </p:pic>
      <p:sp>
        <p:nvSpPr>
          <p:cNvPr id="155" name="Right Triangle 154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Google Shape;140;p9"/>
          <p:cNvSpPr txBox="1"/>
          <p:nvPr/>
        </p:nvSpPr>
        <p:spPr>
          <a:xfrm>
            <a:off x="6889833" y="1188637"/>
            <a:ext cx="4218138" cy="159722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1E4783"/>
              </a:buClr>
              <a:buSzPts val="4000"/>
              <a:tabLst/>
              <a:defRPr/>
            </a:pPr>
            <a:r>
              <a:rPr lang="en-US" sz="5400" b="1">
                <a:latin typeface="+mj-lt"/>
                <a:ea typeface="+mj-ea"/>
                <a:cs typeface="+mj-cs"/>
                <a:sym typeface="Calibri"/>
              </a:rPr>
              <a:t>About Me</a:t>
            </a:r>
            <a:endParaRPr kumimoji="0" lang="en-US" sz="54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4354F-D0C4-9F3A-36D7-533C0FD1B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710" y="623275"/>
            <a:ext cx="2035140" cy="2644859"/>
          </a:xfrm>
          <a:prstGeom prst="rect">
            <a:avLst/>
          </a:prstGeom>
        </p:spPr>
      </p:pic>
      <p:sp>
        <p:nvSpPr>
          <p:cNvPr id="141" name="Google Shape;141;p9"/>
          <p:cNvSpPr txBox="1"/>
          <p:nvPr/>
        </p:nvSpPr>
        <p:spPr>
          <a:xfrm>
            <a:off x="6889832" y="2998278"/>
            <a:ext cx="3684551" cy="189376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ym typeface="Calibri"/>
              </a:rPr>
              <a:t>T</a:t>
            </a:r>
            <a:r>
              <a:rPr kumimoji="0" lang="en-US" sz="17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sym typeface="Calibri"/>
              </a:rPr>
              <a:t>eaching for almost 20 years</a:t>
            </a:r>
            <a:r>
              <a:rPr lang="en-US" sz="1700" b="1" dirty="0">
                <a:sym typeface="Calibri"/>
              </a:rPr>
              <a:t> </a:t>
            </a:r>
            <a:endParaRPr kumimoji="0" lang="en-US" sz="1700" b="1" i="0" u="none" strike="noStrike" cap="none" spc="0" normalizeH="0" baseline="0" noProof="0">
              <a:ln>
                <a:noFill/>
              </a:ln>
              <a:effectLst/>
              <a:uLnTx/>
              <a:uFillTx/>
              <a:sym typeface="Calibri"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E4783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1" i="0" u="none" strike="noStrike" cap="none" spc="0" normalizeH="0" baseline="0" noProof="0">
              <a:ln>
                <a:noFill/>
              </a:ln>
              <a:effectLst/>
              <a:uLnTx/>
              <a:uFillTx/>
              <a:sym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1E4783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lang="en-US" sz="1700" b="1" dirty="0">
                <a:sym typeface="Calibri"/>
              </a:rPr>
              <a:t>Wrote the first SPHE book in Ireland in 2007 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E4783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lang="en-US" sz="1700" b="1">
              <a:sym typeface="Calibri"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E4783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lang="en-US" sz="1700" b="1" dirty="0">
                <a:sym typeface="Calibri"/>
              </a:rPr>
              <a:t>Parent</a:t>
            </a:r>
            <a:endParaRPr lang="en-US" sz="1700" b="1" dirty="0">
              <a:cs typeface="Arial"/>
            </a:endParaRPr>
          </a:p>
          <a:p>
            <a:pPr marL="0" marR="0" lvl="0" indent="-2286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E4783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cap="none" spc="0" normalizeH="0" baseline="0" noProof="0">
              <a:ln>
                <a:noFill/>
              </a:ln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00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7">
          <a:extLst>
            <a:ext uri="{FF2B5EF4-FFF2-40B4-BE49-F238E27FC236}">
              <a16:creationId xmlns:a16="http://schemas.microsoft.com/office/drawing/2014/main" id="{4DBADF9A-913D-5CB5-585D-629B7EFD7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>
            <a:extLst>
              <a:ext uri="{FF2B5EF4-FFF2-40B4-BE49-F238E27FC236}">
                <a16:creationId xmlns:a16="http://schemas.microsoft.com/office/drawing/2014/main" id="{91AFE1CF-5D01-62CF-8E8B-DBA5E00065B5}"/>
              </a:ext>
            </a:extLst>
          </p:cNvPr>
          <p:cNvSpPr txBox="1"/>
          <p:nvPr/>
        </p:nvSpPr>
        <p:spPr>
          <a:xfrm>
            <a:off x="0" y="2322655"/>
            <a:ext cx="12192000" cy="151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 typeface="Calibri"/>
              <a:buNone/>
              <a:tabLst/>
              <a:defRPr/>
            </a:pPr>
            <a:r>
              <a:rPr lang="en-US" sz="40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 Course Overview</a:t>
            </a:r>
          </a:p>
        </p:txBody>
      </p:sp>
    </p:spTree>
    <p:extLst>
      <p:ext uri="{BB962C8B-B14F-4D97-AF65-F5344CB8AC3E}">
        <p14:creationId xmlns:p14="http://schemas.microsoft.com/office/powerpoint/2010/main" val="128446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DBD57094-53FA-D1AB-F4E2-2DA74FA97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>
            <a:extLst>
              <a:ext uri="{FF2B5EF4-FFF2-40B4-BE49-F238E27FC236}">
                <a16:creationId xmlns:a16="http://schemas.microsoft.com/office/drawing/2014/main" id="{C36617FC-59A0-D01F-C5F8-1CA824846926}"/>
              </a:ext>
            </a:extLst>
          </p:cNvPr>
          <p:cNvSpPr txBox="1"/>
          <p:nvPr/>
        </p:nvSpPr>
        <p:spPr>
          <a:xfrm>
            <a:off x="463295" y="1173727"/>
            <a:ext cx="10703469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Students starting first year in September 2023 </a:t>
            </a:r>
            <a:r>
              <a:rPr lang="en-GB" sz="2800" kern="0" dirty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should be 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studying the 2023 specification.</a:t>
            </a:r>
            <a:endParaRPr lang="en-US" dirty="0"/>
          </a:p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GB" sz="2800" kern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04495" marR="0" lvl="0" indent="-4044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Tool kit and additional guidance for teachers on specific learning outcomes published in November- more to come</a:t>
            </a:r>
            <a:endParaRPr lang="en-GB" sz="2800" b="0" i="0" u="none" strike="noStrike" kern="0" cap="none" spc="0" normalizeH="0" baseline="0" noProof="0" dirty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404495" marR="0" lvl="0" indent="-404495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 typeface="Arial"/>
              <a:buNone/>
              <a:tabLst/>
              <a:defRPr/>
            </a:pPr>
            <a:endParaRPr lang="en-GB" sz="2800" kern="0" dirty="0">
              <a:solidFill>
                <a:srgbClr val="6C69AC"/>
              </a:solidFill>
              <a:latin typeface="Calibri"/>
              <a:ea typeface="Calibri"/>
              <a:cs typeface="Calibri"/>
            </a:endParaRPr>
          </a:p>
          <a:p>
            <a:pPr marL="404495" indent="-404495">
              <a:defRPr/>
            </a:pPr>
            <a:r>
              <a:rPr lang="en-GB" sz="2800" kern="0" dirty="0">
                <a:solidFill>
                  <a:srgbClr val="6C69AC"/>
                </a:solidFill>
                <a:ea typeface="+mn-lt"/>
                <a:cs typeface="+mn-lt"/>
                <a:hlinkClick r:id="rId3"/>
              </a:rPr>
              <a:t>Resources for teaching and learning in SPHE | Curriculum Online</a:t>
            </a:r>
            <a:endParaRPr lang="en-GB"/>
          </a:p>
          <a:p>
            <a:pPr marL="404495" marR="0" lvl="0" indent="-404495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tabLst/>
              <a:defRPr/>
            </a:pPr>
            <a:endParaRPr lang="en-GB" sz="2800" b="0" i="0" u="none" strike="noStrike" kern="0" cap="none" spc="0" normalizeH="0" baseline="0" noProof="0" dirty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</a:endParaRPr>
          </a:p>
          <a:p>
            <a:pPr marL="404495" indent="-404495">
              <a:defRPr/>
            </a:pPr>
            <a:r>
              <a:rPr lang="en-GB" sz="2800" kern="0" dirty="0">
                <a:solidFill>
                  <a:srgbClr val="6C69AC"/>
                </a:solidFill>
                <a:latin typeface="Arial"/>
                <a:ea typeface="Calibri"/>
                <a:cs typeface="Arial"/>
              </a:rPr>
              <a:t>Oide- 'Coming Soon'. </a:t>
            </a:r>
            <a:endParaRPr lang="en-GB" sz="2800" kern="0" dirty="0">
              <a:solidFill>
                <a:srgbClr val="6C69AC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 marL="404495" indent="-404495">
              <a:defRPr/>
            </a:pPr>
            <a:endParaRPr lang="en-GB" sz="2800" kern="0" dirty="0">
              <a:solidFill>
                <a:srgbClr val="6C69A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B423DB83-88EA-DE76-1BEA-63D237088A0F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4000" kern="0">
                <a:solidFill>
                  <a:srgbClr val="4B4A98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kumimoji="0" lang="en-GB" sz="4000" b="0" i="0" u="none" strike="noStrike" kern="0" cap="none" spc="0" normalizeH="0" baseline="0" noProof="0" err="1">
                <a:ln>
                  <a:noFill/>
                </a:ln>
                <a:solidFill>
                  <a:srgbClr val="4B4A9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ew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srgbClr val="4B4A9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SPHE Specification</a:t>
            </a:r>
            <a:endParaRPr kumimoji="0" lang="en-GB" sz="40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8979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4DB2BF76-6FF3-C7C6-FAD6-27DEF1866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>
            <a:extLst>
              <a:ext uri="{FF2B5EF4-FFF2-40B4-BE49-F238E27FC236}">
                <a16:creationId xmlns:a16="http://schemas.microsoft.com/office/drawing/2014/main" id="{937725BC-5B57-9F15-7B30-8BE89B2D003F}"/>
              </a:ext>
            </a:extLst>
          </p:cNvPr>
          <p:cNvSpPr txBox="1"/>
          <p:nvPr/>
        </p:nvSpPr>
        <p:spPr>
          <a:xfrm>
            <a:off x="463295" y="1173727"/>
            <a:ext cx="10703469" cy="424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Designed for 100 hours of student engagement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lang="en-GB" sz="2800" kern="0" err="1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arning</a:t>
            </a:r>
            <a:r>
              <a:rPr lang="en-GB" sz="2800" kern="0">
                <a:solidFill>
                  <a:srgbClr val="6C69AC"/>
                </a:solidFill>
                <a:latin typeface="Calibri"/>
                <a:ea typeface="Calibri"/>
                <a:cs typeface="Calibri"/>
                <a:sym typeface="Calibri"/>
              </a:rPr>
              <a:t> outcomes do not have to be covered in sequential order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>
                <a:ln>
                  <a:noFill/>
                </a:ln>
                <a:solidFill>
                  <a:srgbClr val="6C69A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All learning outcomes do not have to be covered in full each year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1" name="Google Shape;101;p3">
            <a:extLst>
              <a:ext uri="{FF2B5EF4-FFF2-40B4-BE49-F238E27FC236}">
                <a16:creationId xmlns:a16="http://schemas.microsoft.com/office/drawing/2014/main" id="{9840A96D-FEC6-77B2-C32F-D81D12476B22}"/>
              </a:ext>
            </a:extLst>
          </p:cNvPr>
          <p:cNvSpPr txBox="1"/>
          <p:nvPr/>
        </p:nvSpPr>
        <p:spPr>
          <a:xfrm>
            <a:off x="463296" y="36512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4000" kern="0">
                <a:solidFill>
                  <a:srgbClr val="4B4A98"/>
                </a:solidFill>
                <a:latin typeface="Calibri"/>
                <a:ea typeface="Calibri"/>
                <a:cs typeface="Calibri"/>
                <a:sym typeface="Calibri"/>
              </a:rPr>
              <a:t>Course Overview</a:t>
            </a:r>
            <a:endParaRPr kumimoji="0" lang="en-GB" sz="4000" b="1" i="0" u="none" strike="noStrike" kern="0" cap="none" spc="0" normalizeH="0" baseline="0" noProof="0">
              <a:ln>
                <a:noFill/>
              </a:ln>
              <a:solidFill>
                <a:srgbClr val="6C69A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899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4B4A98"/>
      </a:dk1>
      <a:lt1>
        <a:srgbClr val="FFFFFF"/>
      </a:lt1>
      <a:dk2>
        <a:srgbClr val="6C69AC"/>
      </a:dk2>
      <a:lt2>
        <a:srgbClr val="E7E6E6"/>
      </a:lt2>
      <a:accent1>
        <a:srgbClr val="C66EA9"/>
      </a:accent1>
      <a:accent2>
        <a:srgbClr val="C9D53F"/>
      </a:accent2>
      <a:accent3>
        <a:srgbClr val="97C23F"/>
      </a:accent3>
      <a:accent4>
        <a:srgbClr val="1D964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36</Slides>
  <Notes>28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Johnston</dc:creator>
  <cp:revision>282</cp:revision>
  <dcterms:created xsi:type="dcterms:W3CDTF">2023-06-12T13:01:32Z</dcterms:created>
  <dcterms:modified xsi:type="dcterms:W3CDTF">2024-02-28T14:29:41Z</dcterms:modified>
</cp:coreProperties>
</file>